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716" r:id="rId2"/>
  </p:sldMasterIdLst>
  <p:notesMasterIdLst>
    <p:notesMasterId r:id="rId45"/>
  </p:notesMasterIdLst>
  <p:sldIdLst>
    <p:sldId id="258" r:id="rId3"/>
    <p:sldId id="257" r:id="rId4"/>
    <p:sldId id="264" r:id="rId5"/>
    <p:sldId id="265" r:id="rId6"/>
    <p:sldId id="266" r:id="rId7"/>
    <p:sldId id="268" r:id="rId8"/>
    <p:sldId id="284" r:id="rId9"/>
    <p:sldId id="286" r:id="rId10"/>
    <p:sldId id="285" r:id="rId11"/>
    <p:sldId id="287" r:id="rId12"/>
    <p:sldId id="297" r:id="rId13"/>
    <p:sldId id="289" r:id="rId14"/>
    <p:sldId id="269" r:id="rId15"/>
    <p:sldId id="290" r:id="rId16"/>
    <p:sldId id="291" r:id="rId17"/>
    <p:sldId id="288" r:id="rId18"/>
    <p:sldId id="267" r:id="rId19"/>
    <p:sldId id="271" r:id="rId20"/>
    <p:sldId id="292" r:id="rId21"/>
    <p:sldId id="304" r:id="rId22"/>
    <p:sldId id="306" r:id="rId23"/>
    <p:sldId id="294" r:id="rId24"/>
    <p:sldId id="279" r:id="rId25"/>
    <p:sldId id="305" r:id="rId26"/>
    <p:sldId id="293" r:id="rId27"/>
    <p:sldId id="309" r:id="rId28"/>
    <p:sldId id="280" r:id="rId29"/>
    <p:sldId id="278" r:id="rId30"/>
    <p:sldId id="310" r:id="rId31"/>
    <p:sldId id="311" r:id="rId32"/>
    <p:sldId id="308" r:id="rId33"/>
    <p:sldId id="281" r:id="rId34"/>
    <p:sldId id="282" r:id="rId35"/>
    <p:sldId id="303" r:id="rId36"/>
    <p:sldId id="298" r:id="rId37"/>
    <p:sldId id="299" r:id="rId38"/>
    <p:sldId id="283" r:id="rId39"/>
    <p:sldId id="277" r:id="rId40"/>
    <p:sldId id="295" r:id="rId41"/>
    <p:sldId id="300" r:id="rId42"/>
    <p:sldId id="302" r:id="rId43"/>
    <p:sldId id="301" r:id="rId4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AA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119C96-F005-40F9-B07B-94624E99A0DC}" type="datetimeFigureOut">
              <a:rPr lang="zh-TW" altLang="en-US" smtClean="0"/>
              <a:t>2020/8/19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7450F8-F550-4C76-AB20-006855DD51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3206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13A4C-A5CA-4969-BE4A-EB59A5ED9643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245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This course is a graduate</a:t>
            </a:r>
            <a:r>
              <a:rPr lang="en-US" altLang="zh-TW" baseline="0" dirty="0" smtClean="0"/>
              <a:t>-level course, which was first offered in spring term of 2017.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aseline="0" dirty="0" smtClean="0"/>
              <a:t>It is instructed by two other professors and me.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aseline="0" dirty="0" smtClean="0"/>
              <a:t>Back then, about 55 students were enrolled in this course.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aseline="0" dirty="0" smtClean="0"/>
              <a:t>In fact, we had a lot more students hoping to take it.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aseline="0" dirty="0" smtClean="0"/>
              <a:t>But, we could accept only 60 of them due to limited GPUs we have.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aseline="0" dirty="0" smtClean="0"/>
              <a:t>This course was concluded with a workshop in July this summer, with 26 teams presenting their final projects.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aseline="0" dirty="0" smtClean="0"/>
              <a:t>In this workshop, we also invited few experts from the industry to grade the students’ performance.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aseline="0" dirty="0" smtClean="0"/>
              <a:t>Some of them were amazed by the diversity of the students’ projects.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9C01F-8F09-4956-91D3-1F7FBDA581A6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4218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13" name="圓角矩形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1E0F-5CCC-4345-A0C1-73FDF8BD69C0}" type="datetimeFigureOut">
              <a:rPr lang="zh-TW" altLang="en-US" smtClean="0"/>
              <a:t>2020/8/19</a:t>
            </a:fld>
            <a:endParaRPr lang="zh-TW" alt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DF387DB5-CD8A-4A48-84CD-0D712F4109C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矩形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矩形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700840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1E0F-5CCC-4345-A0C1-73FDF8BD69C0}" type="datetimeFigureOut">
              <a:rPr lang="zh-TW" altLang="en-US" smtClean="0"/>
              <a:t>2020/8/19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87DB5-CD8A-4A48-84CD-0D712F4109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5188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1E0F-5CCC-4345-A0C1-73FDF8BD69C0}" type="datetimeFigureOut">
              <a:rPr lang="zh-TW" altLang="en-US" smtClean="0"/>
              <a:t>2020/8/19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87DB5-CD8A-4A48-84CD-0D712F4109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7566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239349" y="1310904"/>
            <a:ext cx="11809312" cy="1470025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rgbClr val="003399"/>
                </a:solidFill>
                <a:effectLst/>
                <a:latin typeface="+mj-lt"/>
                <a:cs typeface="Times New Roman" pitchFamily="18" charset="0"/>
              </a:defRPr>
            </a:lvl1pPr>
          </a:lstStyle>
          <a:p>
            <a:r>
              <a:rPr lang="en-US" altLang="zh-TW" dirty="0" smtClean="0"/>
              <a:t>PRESENTATION NAME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3130219" y="2924944"/>
            <a:ext cx="5654080" cy="64807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Times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dirty="0" smtClean="0"/>
              <a:t>author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1E0F-5CCC-4345-A0C1-73FDF8BD69C0}" type="datetimeFigureOut">
              <a:rPr lang="zh-TW" altLang="en-US" smtClean="0"/>
              <a:t>2020/8/19</a:t>
            </a:fld>
            <a:endParaRPr lang="zh-TW" altLang="en-US"/>
          </a:p>
        </p:txBody>
      </p:sp>
      <p:sp>
        <p:nvSpPr>
          <p:cNvPr id="16" name="文字版面配置區 15"/>
          <p:cNvSpPr>
            <a:spLocks noGrp="1"/>
          </p:cNvSpPr>
          <p:nvPr>
            <p:ph type="body" sz="quarter" idx="13" hasCustomPrompt="1"/>
          </p:nvPr>
        </p:nvSpPr>
        <p:spPr>
          <a:xfrm>
            <a:off x="985079" y="188640"/>
            <a:ext cx="10391508" cy="432048"/>
          </a:xfrm>
        </p:spPr>
        <p:txBody>
          <a:bodyPr>
            <a:normAutofit/>
          </a:bodyPr>
          <a:lstStyle>
            <a:lvl1pPr marL="0" indent="0">
              <a:buNone/>
              <a:defRPr lang="en-US" altLang="zh-TW" sz="1800" b="0" i="0" u="none" strike="noStrike" kern="1200" baseline="0" smtClean="0">
                <a:solidFill>
                  <a:schemeClr val="tx1"/>
                </a:solidFill>
                <a:effectLst/>
                <a:latin typeface="Times" pitchFamily="18" charset="0"/>
                <a:cs typeface="Times New Roman" pitchFamily="18" charset="0"/>
              </a:defRPr>
            </a:lvl1pPr>
          </a:lstStyle>
          <a:p>
            <a:r>
              <a:rPr lang="en-US" altLang="zh-TW" sz="1800" dirty="0" smtClean="0">
                <a:latin typeface="Times New Roman" pitchFamily="18" charset="0"/>
                <a:cs typeface="Times New Roman" pitchFamily="18" charset="0"/>
              </a:rPr>
              <a:t>Title</a:t>
            </a:r>
            <a:endParaRPr lang="zh-TW" alt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文字版面配置區 17"/>
          <p:cNvSpPr>
            <a:spLocks noGrp="1"/>
          </p:cNvSpPr>
          <p:nvPr>
            <p:ph type="body" sz="quarter" idx="14" hasCustomPrompt="1"/>
          </p:nvPr>
        </p:nvSpPr>
        <p:spPr>
          <a:xfrm>
            <a:off x="3887756" y="4149081"/>
            <a:ext cx="4032449" cy="7207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Times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altLang="zh-TW" dirty="0" smtClean="0"/>
              <a:t>Time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95160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DF387DB5-CD8A-4A48-84CD-0D712F4109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54602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13" name="圓角矩形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1E0F-5CCC-4345-A0C1-73FDF8BD69C0}" type="datetimeFigureOut">
              <a:rPr lang="zh-TW" altLang="en-US" smtClean="0"/>
              <a:t>2020/8/19</a:t>
            </a:fld>
            <a:endParaRPr lang="zh-TW" alt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DF387DB5-CD8A-4A48-84CD-0D712F4109C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矩形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矩形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114424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070C0"/>
                </a:solidFill>
                <a:latin typeface="Calibri" panose="020F0502020204030204" pitchFamily="34" charset="0"/>
                <a:cs typeface="Times New Roman" pitchFamily="18" charset="0"/>
              </a:defRPr>
            </a:lvl1pPr>
          </a:lstStyle>
          <a:p>
            <a:r>
              <a:rPr kumimoji="0" lang="zh-TW" altLang="en-US" dirty="0" smtClean="0"/>
              <a:t>按一下以編輯母片標題樣式</a:t>
            </a:r>
            <a:endParaRPr kumimoji="0"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1E0F-5CCC-4345-A0C1-73FDF8BD69C0}" type="datetimeFigureOut">
              <a:rPr lang="zh-TW" altLang="en-US" smtClean="0"/>
              <a:t>2020/8/19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>
            <a:lvl1pPr>
              <a:defRPr>
                <a:latin typeface="Calibri" panose="020F0502020204030204" pitchFamily="34" charset="0"/>
                <a:cs typeface="Times New Roman" pitchFamily="18" charset="0"/>
              </a:defRPr>
            </a:lvl1pPr>
            <a:lvl2pPr>
              <a:defRPr>
                <a:latin typeface="Calibri" panose="020F0502020204030204" pitchFamily="34" charset="0"/>
                <a:cs typeface="Times New Roman" pitchFamily="18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kumimoji="0" lang="en-US" dirty="0"/>
          </a:p>
        </p:txBody>
      </p:sp>
      <p:sp>
        <p:nvSpPr>
          <p:cNvPr id="3" name="Rectangle 2"/>
          <p:cNvSpPr/>
          <p:nvPr/>
        </p:nvSpPr>
        <p:spPr>
          <a:xfrm>
            <a:off x="239349" y="6283390"/>
            <a:ext cx="457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EB15A18E-AA88-43ED-A605-D4009C1A63FA}" type="slidenum">
              <a:rPr lang="zh-TW" altLang="en-US" sz="1800" smtClean="0"/>
              <a:pPr/>
              <a:t>‹#›</a:t>
            </a:fld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8110995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10" name="圓角矩形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1E0F-5CCC-4345-A0C1-73FDF8BD69C0}" type="datetimeFigureOut">
              <a:rPr lang="zh-TW" altLang="en-US" smtClean="0"/>
              <a:t>2020/8/19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矩形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矩形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DF387DB5-CD8A-4A48-84CD-0D712F4109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0450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1E0F-5CCC-4345-A0C1-73FDF8BD69C0}" type="datetimeFigureOut">
              <a:rPr lang="zh-TW" altLang="en-US" smtClean="0"/>
              <a:t>2020/8/19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87DB5-CD8A-4A48-84CD-0D712F4109C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kumimoji="0" lang="en-US" dirty="0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8243490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1E0F-5CCC-4345-A0C1-73FDF8BD69C0}" type="datetimeFigureOut">
              <a:rPr lang="zh-TW" altLang="en-US" smtClean="0"/>
              <a:t>2020/8/19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87DB5-CD8A-4A48-84CD-0D712F4109C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9592833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1E0F-5CCC-4345-A0C1-73FDF8BD69C0}" type="datetimeFigureOut">
              <a:rPr lang="zh-TW" altLang="en-US" smtClean="0"/>
              <a:t>2020/8/19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87DB5-CD8A-4A48-84CD-0D712F4109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3047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070C0"/>
                </a:solidFill>
                <a:latin typeface="Calibri" panose="020F0502020204030204" pitchFamily="34" charset="0"/>
                <a:cs typeface="Times New Roman" pitchFamily="18" charset="0"/>
              </a:defRPr>
            </a:lvl1pPr>
          </a:lstStyle>
          <a:p>
            <a:r>
              <a:rPr kumimoji="0" lang="zh-TW" altLang="en-US" dirty="0" smtClean="0"/>
              <a:t>按一下以編輯母片標題樣式</a:t>
            </a:r>
            <a:endParaRPr kumimoji="0"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1E0F-5CCC-4345-A0C1-73FDF8BD69C0}" type="datetimeFigureOut">
              <a:rPr lang="zh-TW" altLang="en-US" smtClean="0"/>
              <a:t>2020/8/19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>
            <a:lvl1pPr>
              <a:defRPr>
                <a:latin typeface="Calibri" panose="020F0502020204030204" pitchFamily="34" charset="0"/>
                <a:cs typeface="Times New Roman" pitchFamily="18" charset="0"/>
              </a:defRPr>
            </a:lvl1pPr>
            <a:lvl2pPr>
              <a:defRPr>
                <a:latin typeface="Calibri" panose="020F0502020204030204" pitchFamily="34" charset="0"/>
                <a:cs typeface="Times New Roman" pitchFamily="18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kumimoji="0" lang="en-US" dirty="0"/>
          </a:p>
        </p:txBody>
      </p:sp>
      <p:sp>
        <p:nvSpPr>
          <p:cNvPr id="3" name="Rectangle 2"/>
          <p:cNvSpPr/>
          <p:nvPr/>
        </p:nvSpPr>
        <p:spPr>
          <a:xfrm>
            <a:off x="239349" y="6283390"/>
            <a:ext cx="457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EB15A18E-AA88-43ED-A605-D4009C1A63FA}" type="slidenum">
              <a:rPr lang="zh-TW" altLang="en-US" sz="1800" smtClean="0"/>
              <a:pPr/>
              <a:t>‹#›</a:t>
            </a:fld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307893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1E0F-5CCC-4345-A0C1-73FDF8BD69C0}" type="datetimeFigureOut">
              <a:rPr lang="zh-TW" altLang="en-US" smtClean="0"/>
              <a:t>2020/8/19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87DB5-CD8A-4A48-84CD-0D712F4109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23221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9" name="圓角矩形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1E0F-5CCC-4345-A0C1-73FDF8BD69C0}" type="datetimeFigureOut">
              <a:rPr lang="zh-TW" altLang="en-US" smtClean="0"/>
              <a:t>2020/8/19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87DB5-CD8A-4A48-84CD-0D712F4109C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941992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1E0F-5CCC-4345-A0C1-73FDF8BD69C0}" type="datetimeFigureOut">
              <a:rPr lang="zh-TW" altLang="en-US" smtClean="0"/>
              <a:t>2020/8/19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DF387DB5-CD8A-4A48-84CD-0D712F4109C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矩形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3" name="矩形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263893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1E0F-5CCC-4345-A0C1-73FDF8BD69C0}" type="datetimeFigureOut">
              <a:rPr lang="zh-TW" altLang="en-US" smtClean="0"/>
              <a:t>2020/8/19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87DB5-CD8A-4A48-84CD-0D712F4109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6771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1E0F-5CCC-4345-A0C1-73FDF8BD69C0}" type="datetimeFigureOut">
              <a:rPr lang="zh-TW" altLang="en-US" smtClean="0"/>
              <a:t>2020/8/19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87DB5-CD8A-4A48-84CD-0D712F4109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09935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239349" y="1310904"/>
            <a:ext cx="11809312" cy="1470025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rgbClr val="003399"/>
                </a:solidFill>
                <a:effectLst/>
                <a:latin typeface="+mj-lt"/>
                <a:cs typeface="Times New Roman" pitchFamily="18" charset="0"/>
              </a:defRPr>
            </a:lvl1pPr>
          </a:lstStyle>
          <a:p>
            <a:r>
              <a:rPr lang="en-US" altLang="zh-TW" dirty="0" smtClean="0"/>
              <a:t>PRESENTATION NAME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3130219" y="2924944"/>
            <a:ext cx="5654080" cy="64807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Times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dirty="0" smtClean="0"/>
              <a:t>author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1E0F-5CCC-4345-A0C1-73FDF8BD69C0}" type="datetimeFigureOut">
              <a:rPr lang="zh-TW" altLang="en-US" smtClean="0"/>
              <a:t>2020/8/19</a:t>
            </a:fld>
            <a:endParaRPr lang="zh-TW" altLang="en-US"/>
          </a:p>
        </p:txBody>
      </p:sp>
      <p:sp>
        <p:nvSpPr>
          <p:cNvPr id="16" name="文字版面配置區 15"/>
          <p:cNvSpPr>
            <a:spLocks noGrp="1"/>
          </p:cNvSpPr>
          <p:nvPr>
            <p:ph type="body" sz="quarter" idx="13" hasCustomPrompt="1"/>
          </p:nvPr>
        </p:nvSpPr>
        <p:spPr>
          <a:xfrm>
            <a:off x="985079" y="188640"/>
            <a:ext cx="10391508" cy="432048"/>
          </a:xfrm>
        </p:spPr>
        <p:txBody>
          <a:bodyPr>
            <a:normAutofit/>
          </a:bodyPr>
          <a:lstStyle>
            <a:lvl1pPr marL="0" indent="0">
              <a:buNone/>
              <a:defRPr lang="en-US" altLang="zh-TW" sz="1800" b="0" i="0" u="none" strike="noStrike" kern="1200" baseline="0" smtClean="0">
                <a:solidFill>
                  <a:schemeClr val="tx1"/>
                </a:solidFill>
                <a:effectLst/>
                <a:latin typeface="Times" pitchFamily="18" charset="0"/>
                <a:cs typeface="Times New Roman" pitchFamily="18" charset="0"/>
              </a:defRPr>
            </a:lvl1pPr>
          </a:lstStyle>
          <a:p>
            <a:r>
              <a:rPr lang="en-US" altLang="zh-TW" sz="1800" dirty="0" smtClean="0">
                <a:latin typeface="Times New Roman" pitchFamily="18" charset="0"/>
                <a:cs typeface="Times New Roman" pitchFamily="18" charset="0"/>
              </a:rPr>
              <a:t>Title</a:t>
            </a:r>
            <a:endParaRPr lang="zh-TW" alt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文字版面配置區 17"/>
          <p:cNvSpPr>
            <a:spLocks noGrp="1"/>
          </p:cNvSpPr>
          <p:nvPr>
            <p:ph type="body" sz="quarter" idx="14" hasCustomPrompt="1"/>
          </p:nvPr>
        </p:nvSpPr>
        <p:spPr>
          <a:xfrm>
            <a:off x="3887756" y="4149081"/>
            <a:ext cx="4032449" cy="7207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Times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altLang="zh-TW" dirty="0" smtClean="0"/>
              <a:t>Time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80838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DF387DB5-CD8A-4A48-84CD-0D712F4109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4871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10" name="圓角矩形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1E0F-5CCC-4345-A0C1-73FDF8BD69C0}" type="datetimeFigureOut">
              <a:rPr lang="zh-TW" altLang="en-US" smtClean="0"/>
              <a:t>2020/8/19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矩形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矩形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DF387DB5-CD8A-4A48-84CD-0D712F4109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9362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1E0F-5CCC-4345-A0C1-73FDF8BD69C0}" type="datetimeFigureOut">
              <a:rPr lang="zh-TW" altLang="en-US" smtClean="0"/>
              <a:t>2020/8/19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87DB5-CD8A-4A48-84CD-0D712F4109C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kumimoji="0" lang="en-US" dirty="0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7004814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1E0F-5CCC-4345-A0C1-73FDF8BD69C0}" type="datetimeFigureOut">
              <a:rPr lang="zh-TW" altLang="en-US" smtClean="0"/>
              <a:t>2020/8/19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87DB5-CD8A-4A48-84CD-0D712F4109C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054946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1E0F-5CCC-4345-A0C1-73FDF8BD69C0}" type="datetimeFigureOut">
              <a:rPr lang="zh-TW" altLang="en-US" smtClean="0"/>
              <a:t>2020/8/19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87DB5-CD8A-4A48-84CD-0D712F4109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4060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1E0F-5CCC-4345-A0C1-73FDF8BD69C0}" type="datetimeFigureOut">
              <a:rPr lang="zh-TW" altLang="en-US" smtClean="0"/>
              <a:t>2020/8/19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87DB5-CD8A-4A48-84CD-0D712F4109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0225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9" name="圓角矩形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1E0F-5CCC-4345-A0C1-73FDF8BD69C0}" type="datetimeFigureOut">
              <a:rPr lang="zh-TW" altLang="en-US" smtClean="0"/>
              <a:t>2020/8/19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87DB5-CD8A-4A48-84CD-0D712F4109C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692033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1E0F-5CCC-4345-A0C1-73FDF8BD69C0}" type="datetimeFigureOut">
              <a:rPr lang="zh-TW" altLang="en-US" smtClean="0"/>
              <a:t>2020/8/19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DF387DB5-CD8A-4A48-84CD-0D712F4109C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矩形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3" name="矩形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132683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8" name="圓角矩形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zh-TW" altLang="en-US" dirty="0" smtClean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dirty="0" smtClean="0"/>
              <a:t>第二層</a:t>
            </a:r>
          </a:p>
          <a:p>
            <a:pPr lvl="2" eaLnBrk="1" latinLnBrk="0" hangingPunct="1"/>
            <a:r>
              <a:rPr kumimoji="0" lang="zh-TW" altLang="en-US" dirty="0" smtClean="0"/>
              <a:t>第三層</a:t>
            </a:r>
          </a:p>
          <a:p>
            <a:pPr lvl="3" eaLnBrk="1" latinLnBrk="0" hangingPunct="1"/>
            <a:r>
              <a:rPr kumimoji="0" lang="zh-TW" altLang="en-US" dirty="0" smtClean="0"/>
              <a:t>第四層</a:t>
            </a:r>
          </a:p>
          <a:p>
            <a:pPr lvl="4" eaLnBrk="1" latinLnBrk="0" hangingPunct="1"/>
            <a:r>
              <a:rPr kumimoji="0" lang="zh-TW" altLang="en-US" dirty="0" smtClean="0"/>
              <a:t>第五層</a:t>
            </a:r>
            <a:endParaRPr kumimoji="0" lang="en-US" dirty="0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C3AE1E0F-5CCC-4345-A0C1-73FDF8BD69C0}" type="datetimeFigureOut">
              <a:rPr lang="zh-TW" altLang="en-US" smtClean="0"/>
              <a:t>2020/8/19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DF387DB5-CD8A-4A48-84CD-0D712F4109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0510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4000" b="1" kern="1200">
          <a:solidFill>
            <a:srgbClr val="0070C0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8" name="圓角矩形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zh-TW" altLang="en-US" dirty="0" smtClean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dirty="0" smtClean="0"/>
              <a:t>第二層</a:t>
            </a:r>
          </a:p>
          <a:p>
            <a:pPr lvl="2" eaLnBrk="1" latinLnBrk="0" hangingPunct="1"/>
            <a:r>
              <a:rPr kumimoji="0" lang="zh-TW" altLang="en-US" dirty="0" smtClean="0"/>
              <a:t>第三層</a:t>
            </a:r>
          </a:p>
          <a:p>
            <a:pPr lvl="3" eaLnBrk="1" latinLnBrk="0" hangingPunct="1"/>
            <a:r>
              <a:rPr kumimoji="0" lang="zh-TW" altLang="en-US" dirty="0" smtClean="0"/>
              <a:t>第四層</a:t>
            </a:r>
          </a:p>
          <a:p>
            <a:pPr lvl="4" eaLnBrk="1" latinLnBrk="0" hangingPunct="1"/>
            <a:r>
              <a:rPr kumimoji="0" lang="zh-TW" altLang="en-US" dirty="0" smtClean="0"/>
              <a:t>第五層</a:t>
            </a:r>
            <a:endParaRPr kumimoji="0" lang="en-US" dirty="0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C3AE1E0F-5CCC-4345-A0C1-73FDF8BD69C0}" type="datetimeFigureOut">
              <a:rPr lang="zh-TW" altLang="en-US" smtClean="0"/>
              <a:t>2020/8/19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DF387DB5-CD8A-4A48-84CD-0D712F4109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970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</p:sldLayoutIdLs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4000" b="1" kern="1200">
          <a:solidFill>
            <a:srgbClr val="0070C0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5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10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12.png"/><Relationship Id="rId5" Type="http://schemas.openxmlformats.org/officeDocument/2006/relationships/image" Target="../media/image60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10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medium.com/pyradise/%E4%BD%BF%E7%94%A8-python-%E4%BE%86%E8%AA%8D%E8%AD%98%E7%9F%A9%E9%99%A3-91537620718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0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0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1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49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58.png"/><Relationship Id="rId4" Type="http://schemas.openxmlformats.org/officeDocument/2006/relationships/hyperlink" Target="https://youtu.be/OdwA9SaMh4E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58.png"/><Relationship Id="rId4" Type="http://schemas.openxmlformats.org/officeDocument/2006/relationships/hyperlink" Target="https://youtu.be/OdwA9SaMh4E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speech.ee.ntu.edu.tw/~tlkagk/courses_ML17_2.html" TargetMode="External"/><Relationship Id="rId2" Type="http://schemas.openxmlformats.org/officeDocument/2006/relationships/hyperlink" Target="http://www.denizyuret.com/2015/03/alec-radfords-animations-for.html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twikkansal/wtfpython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631504" y="1340769"/>
            <a:ext cx="8856984" cy="1470025"/>
          </a:xfrm>
        </p:spPr>
        <p:txBody>
          <a:bodyPr>
            <a:normAutofit/>
          </a:bodyPr>
          <a:lstStyle/>
          <a:p>
            <a:r>
              <a:rPr lang="en-US" altLang="zh-TW" sz="4000" b="1" dirty="0" smtClean="0">
                <a:solidFill>
                  <a:srgbClr val="0070C0"/>
                </a:solidFill>
                <a:latin typeface="Calibri" panose="020F0502020204030204" pitchFamily="34" charset="0"/>
              </a:rPr>
              <a:t>MTK</a:t>
            </a:r>
            <a:r>
              <a:rPr lang="zh-TW" altLang="en-US" sz="4000" b="1" dirty="0" smtClean="0">
                <a:solidFill>
                  <a:srgbClr val="0070C0"/>
                </a:solidFill>
                <a:latin typeface="Calibri" panose="020F0502020204030204" pitchFamily="34" charset="0"/>
              </a:rPr>
              <a:t> </a:t>
            </a:r>
            <a:r>
              <a:rPr lang="en-US" altLang="zh-TW" sz="4000" b="1" dirty="0" smtClean="0">
                <a:solidFill>
                  <a:srgbClr val="0070C0"/>
                </a:solidFill>
                <a:latin typeface="Calibri" panose="020F0502020204030204" pitchFamily="34" charset="0"/>
              </a:rPr>
              <a:t>DLP</a:t>
            </a:r>
            <a:br>
              <a:rPr lang="en-US" altLang="zh-TW" sz="4000" b="1" dirty="0" smtClean="0">
                <a:solidFill>
                  <a:srgbClr val="0070C0"/>
                </a:solidFill>
                <a:latin typeface="Calibri" panose="020F0502020204030204" pitchFamily="34" charset="0"/>
              </a:rPr>
            </a:br>
            <a:r>
              <a:rPr lang="en-US" altLang="zh-TW" sz="4000" b="1" dirty="0" smtClean="0">
                <a:solidFill>
                  <a:srgbClr val="0070C0"/>
                </a:solidFill>
                <a:latin typeface="Calibri" panose="020F0502020204030204" pitchFamily="34" charset="0"/>
              </a:rPr>
              <a:t>Lab1 - Backpropagation</a:t>
            </a:r>
            <a:endParaRPr lang="zh-TW" altLang="en-US" sz="4000" b="1" dirty="0">
              <a:solidFill>
                <a:srgbClr val="0070C0"/>
              </a:solidFill>
              <a:latin typeface="Calibri" panose="020F0502020204030204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679576" y="3416060"/>
            <a:ext cx="6904856" cy="589004"/>
          </a:xfrm>
        </p:spPr>
        <p:txBody>
          <a:bodyPr>
            <a:noAutofit/>
          </a:bodyPr>
          <a:lstStyle/>
          <a:p>
            <a:r>
              <a:rPr lang="en-US" altLang="zh-TW" sz="2400" dirty="0" smtClean="0">
                <a:latin typeface="Calibri" panose="020F0502020204030204" pitchFamily="34" charset="0"/>
                <a:ea typeface="標楷體" pitchFamily="65" charset="-120"/>
              </a:rPr>
              <a:t>TA</a:t>
            </a:r>
            <a:r>
              <a:rPr lang="en-US" altLang="zh-TW" sz="2400" dirty="0">
                <a:latin typeface="Calibri" panose="020F0502020204030204" pitchFamily="34" charset="0"/>
                <a:ea typeface="標楷體" pitchFamily="65" charset="-120"/>
              </a:rPr>
              <a:t> </a:t>
            </a:r>
            <a:r>
              <a:rPr lang="zh-TW" altLang="en-US" sz="2400" dirty="0">
                <a:latin typeface="Calibri" panose="020F0502020204030204" pitchFamily="34" charset="0"/>
                <a:ea typeface="標楷體" pitchFamily="65" charset="-120"/>
              </a:rPr>
              <a:t>鍾</a:t>
            </a:r>
            <a:r>
              <a:rPr lang="zh-TW" altLang="en-US" sz="2400" dirty="0" smtClean="0">
                <a:latin typeface="Calibri" panose="020F0502020204030204" pitchFamily="34" charset="0"/>
                <a:ea typeface="標楷體" pitchFamily="65" charset="-120"/>
              </a:rPr>
              <a:t>嘉</a:t>
            </a:r>
            <a:r>
              <a:rPr lang="zh-TW" altLang="en-US" sz="2400" dirty="0">
                <a:latin typeface="Calibri" panose="020F0502020204030204" pitchFamily="34" charset="0"/>
                <a:ea typeface="標楷體" pitchFamily="65" charset="-120"/>
              </a:rPr>
              <a:t>峻</a:t>
            </a:r>
            <a:endParaRPr lang="en-US" altLang="zh-TW" sz="2400" dirty="0" smtClean="0">
              <a:latin typeface="Calibri" panose="020F0502020204030204" pitchFamily="34" charset="0"/>
              <a:ea typeface="標楷體" pitchFamily="65" charset="-120"/>
            </a:endParaRPr>
          </a:p>
        </p:txBody>
      </p:sp>
      <p:sp>
        <p:nvSpPr>
          <p:cNvPr id="36" name="文字版面配置區 35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algn="ctr"/>
            <a:endParaRPr lang="zh-TW" alt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619836" y="5445225"/>
            <a:ext cx="3024337" cy="720725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Aug </a:t>
            </a:r>
            <a:r>
              <a:rPr lang="en-US" altLang="zh-TW" dirty="0" smtClean="0"/>
              <a:t>19, </a:t>
            </a:r>
            <a:r>
              <a:rPr lang="en-US" altLang="zh-TW" dirty="0" smtClean="0"/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2800067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Lab </a:t>
            </a:r>
            <a:r>
              <a:rPr lang="en-US" altLang="zh-TW" dirty="0" smtClean="0"/>
              <a:t>Implementation Steps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Data prepare</a:t>
            </a:r>
          </a:p>
          <a:p>
            <a:r>
              <a:rPr lang="en-US" altLang="zh-TW" dirty="0" smtClean="0"/>
              <a:t>Create a model</a:t>
            </a:r>
          </a:p>
          <a:p>
            <a:r>
              <a:rPr lang="en-US" altLang="zh-TW" dirty="0" smtClean="0"/>
              <a:t>Train</a:t>
            </a:r>
            <a:endParaRPr lang="en-US" altLang="zh-TW" dirty="0" smtClean="0"/>
          </a:p>
          <a:p>
            <a:r>
              <a:rPr lang="en-US" altLang="zh-TW" dirty="0" smtClean="0"/>
              <a:t>Plot result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455" y="0"/>
            <a:ext cx="6799267" cy="672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9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Lab </a:t>
            </a:r>
            <a:r>
              <a:rPr lang="en-US" altLang="zh-TW" dirty="0" smtClean="0"/>
              <a:t>Implementation Steps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Data prepare</a:t>
            </a:r>
          </a:p>
          <a:p>
            <a:pPr lvl="1"/>
            <a:r>
              <a:rPr lang="en-US" altLang="zh-TW" dirty="0" smtClean="0"/>
              <a:t>Use the functions TA prepare </a:t>
            </a:r>
            <a:endParaRPr lang="en-US" altLang="zh-TW" dirty="0" smtClean="0"/>
          </a:p>
          <a:p>
            <a:r>
              <a:rPr lang="en-US" altLang="zh-TW" dirty="0" smtClean="0"/>
              <a:t>Create a model</a:t>
            </a:r>
          </a:p>
          <a:p>
            <a:r>
              <a:rPr lang="en-US" altLang="zh-TW" dirty="0" smtClean="0"/>
              <a:t>Train</a:t>
            </a:r>
            <a:endParaRPr lang="en-US" altLang="zh-TW" dirty="0" smtClean="0"/>
          </a:p>
          <a:p>
            <a:r>
              <a:rPr lang="en-US" altLang="zh-TW" dirty="0" smtClean="0"/>
              <a:t>Plot result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28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Lab </a:t>
            </a:r>
            <a:r>
              <a:rPr lang="en-US" altLang="zh-TW" dirty="0" smtClean="0"/>
              <a:t>Description - 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1219200" y="1447799"/>
            <a:ext cx="10363200" cy="5260571"/>
          </a:xfrm>
        </p:spPr>
        <p:txBody>
          <a:bodyPr>
            <a:normAutofit/>
          </a:bodyPr>
          <a:lstStyle/>
          <a:p>
            <a:endParaRPr lang="en-US" altLang="zh-TW" dirty="0"/>
          </a:p>
        </p:txBody>
      </p:sp>
      <p:pic>
        <p:nvPicPr>
          <p:cNvPr id="6" name="圖片 5" descr="https://lh4.googleusercontent.com/jSnADxsGA5S01-3PffJwUGAaHrlnU3aN5lCLVFREdep7xn_3dNGiYlsW0yLANvZzTeNwRKaV7IYthpuivh6SmfeOUxj-VPBFHZTuzBf2jOCwD3NyoUH2zUVKR98ZBx2zPCACv4J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7" b="-1"/>
          <a:stretch/>
        </p:blipFill>
        <p:spPr bwMode="auto">
          <a:xfrm>
            <a:off x="650361" y="1718627"/>
            <a:ext cx="5124843" cy="438555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圖片 6" descr="https://lh4.googleusercontent.com/k6EI5A_hHlfUwneEJJ1izj0JTFVq1OkNvy9SM5Cvd7A8NydFRbF2z38Y_px0n6jXFleF-M5gPdQ6kTzTCExp64Lchl-KtJwuISAQAWyiWAb5B-7dNKNE0OmD0M7GWPGPTXFa6mtW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1" r="4494"/>
          <a:stretch/>
        </p:blipFill>
        <p:spPr bwMode="auto">
          <a:xfrm>
            <a:off x="6819900" y="1591432"/>
            <a:ext cx="4775200" cy="44892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2246812" y="5995144"/>
            <a:ext cx="1931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generate_linear()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248694" y="5995144"/>
            <a:ext cx="2476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generate_XOR_easy()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88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Lab </a:t>
            </a:r>
            <a:r>
              <a:rPr lang="en-US" altLang="zh-TW" dirty="0" smtClean="0"/>
              <a:t>Description - </a:t>
            </a:r>
            <a:r>
              <a:rPr lang="en-US" altLang="zh-TW" dirty="0" smtClean="0"/>
              <a:t>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1219200" y="1447799"/>
            <a:ext cx="10363200" cy="5260571"/>
          </a:xfrm>
        </p:spPr>
        <p:txBody>
          <a:bodyPr>
            <a:normAutofit/>
          </a:bodyPr>
          <a:lstStyle/>
          <a:p>
            <a:r>
              <a:rPr lang="en-US" altLang="zh-TW" sz="2800" dirty="0" err="1">
                <a:latin typeface="Times New Roman" panose="02020603050405020304" pitchFamily="18" charset="0"/>
              </a:rPr>
              <a:t>generate_linear</a:t>
            </a:r>
            <a:r>
              <a:rPr lang="en-US" altLang="zh-TW" sz="2800" dirty="0">
                <a:latin typeface="Times New Roman" panose="02020603050405020304" pitchFamily="18" charset="0"/>
              </a:rPr>
              <a:t>()</a:t>
            </a:r>
            <a:endParaRPr lang="zh-TW" altLang="en-US" sz="2800" dirty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379" y="2370743"/>
            <a:ext cx="7660974" cy="325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7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Lab </a:t>
            </a:r>
            <a:r>
              <a:rPr lang="en-US" altLang="zh-TW" dirty="0" smtClean="0"/>
              <a:t>Description - 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1219200" y="1447799"/>
            <a:ext cx="10363200" cy="5260571"/>
          </a:xfrm>
        </p:spPr>
        <p:txBody>
          <a:bodyPr>
            <a:normAutofit/>
          </a:bodyPr>
          <a:lstStyle/>
          <a:p>
            <a:endParaRPr lang="en-US" altLang="zh-TW" dirty="0"/>
          </a:p>
        </p:txBody>
      </p:sp>
      <p:pic>
        <p:nvPicPr>
          <p:cNvPr id="6" name="圖片 5" descr="https://lh4.googleusercontent.com/jSnADxsGA5S01-3PffJwUGAaHrlnU3aN5lCLVFREdep7xn_3dNGiYlsW0yLANvZzTeNwRKaV7IYthpuivh6SmfeOUxj-VPBFHZTuzBf2jOCwD3NyoUH2zUVKR98ZBx2zPCACv4J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7" b="-1"/>
          <a:stretch/>
        </p:blipFill>
        <p:spPr bwMode="auto">
          <a:xfrm>
            <a:off x="650361" y="1718627"/>
            <a:ext cx="5124843" cy="438555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圖片 6" descr="https://lh4.googleusercontent.com/k6EI5A_hHlfUwneEJJ1izj0JTFVq1OkNvy9SM5Cvd7A8NydFRbF2z38Y_px0n6jXFleF-M5gPdQ6kTzTCExp64Lchl-KtJwuISAQAWyiWAb5B-7dNKNE0OmD0M7GWPGPTXFa6mtW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1" r="4494"/>
          <a:stretch/>
        </p:blipFill>
        <p:spPr bwMode="auto">
          <a:xfrm>
            <a:off x="6819900" y="1591432"/>
            <a:ext cx="4775200" cy="44892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2246812" y="5995144"/>
            <a:ext cx="1931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generate_linear()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248694" y="5995144"/>
            <a:ext cx="2476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generate_XOR_easy()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17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Lab </a:t>
            </a:r>
            <a:r>
              <a:rPr lang="en-US" altLang="zh-TW" dirty="0" smtClean="0"/>
              <a:t>Description - </a:t>
            </a:r>
            <a:r>
              <a:rPr lang="en-US" altLang="zh-TW" dirty="0" smtClean="0"/>
              <a:t>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1219200" y="1447799"/>
            <a:ext cx="10363200" cy="5260571"/>
          </a:xfrm>
        </p:spPr>
        <p:txBody>
          <a:bodyPr>
            <a:normAutofit/>
          </a:bodyPr>
          <a:lstStyle/>
          <a:p>
            <a:r>
              <a:rPr lang="en-US" altLang="zh-TW" sz="2800" dirty="0" err="1">
                <a:latin typeface="Times New Roman" panose="02020603050405020304" pitchFamily="18" charset="0"/>
              </a:rPr>
              <a:t>generate_XOR_easy</a:t>
            </a:r>
            <a:r>
              <a:rPr lang="en-US" altLang="zh-TW" sz="2800" dirty="0">
                <a:latin typeface="Times New Roman" panose="02020603050405020304" pitchFamily="18" charset="0"/>
              </a:rPr>
              <a:t>()</a:t>
            </a:r>
            <a:endParaRPr lang="zh-TW" altLang="en-US" sz="2800" dirty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943" y="2112508"/>
            <a:ext cx="7911714" cy="411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4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Lab </a:t>
            </a:r>
            <a:r>
              <a:rPr lang="en-US" altLang="zh-TW" dirty="0" smtClean="0"/>
              <a:t>Implementation Steps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Data prepare</a:t>
            </a:r>
          </a:p>
          <a:p>
            <a:r>
              <a:rPr lang="en-US" altLang="zh-TW" dirty="0" smtClean="0"/>
              <a:t>Create a model</a:t>
            </a:r>
          </a:p>
          <a:p>
            <a:pPr lvl="1"/>
            <a:r>
              <a:rPr lang="en-US" altLang="zh-TW" dirty="0" smtClean="0">
                <a:solidFill>
                  <a:srgbClr val="FF0000"/>
                </a:solidFill>
              </a:rPr>
              <a:t>You can only use </a:t>
            </a:r>
            <a:r>
              <a:rPr lang="en-US" altLang="zh-TW" dirty="0" err="1" smtClean="0">
                <a:solidFill>
                  <a:srgbClr val="FF0000"/>
                </a:solidFill>
              </a:rPr>
              <a:t>numpy</a:t>
            </a:r>
            <a:r>
              <a:rPr lang="en-US" altLang="zh-TW" dirty="0" smtClean="0">
                <a:solidFill>
                  <a:srgbClr val="FF0000"/>
                </a:solidFill>
              </a:rPr>
              <a:t> or other standard python library</a:t>
            </a:r>
          </a:p>
          <a:p>
            <a:r>
              <a:rPr lang="en-US" altLang="zh-TW" dirty="0" smtClean="0"/>
              <a:t>Train</a:t>
            </a:r>
            <a:endParaRPr lang="en-US" altLang="zh-TW" dirty="0" smtClean="0"/>
          </a:p>
          <a:p>
            <a:r>
              <a:rPr lang="en-US" altLang="zh-TW" dirty="0" smtClean="0"/>
              <a:t>Plot result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7144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Lab </a:t>
            </a:r>
            <a:r>
              <a:rPr lang="en-US" altLang="zh-TW" dirty="0" smtClean="0"/>
              <a:t>Description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977660" y="1417638"/>
            <a:ext cx="10363200" cy="4572000"/>
          </a:xfrm>
        </p:spPr>
        <p:txBody>
          <a:bodyPr>
            <a:normAutofit/>
          </a:bodyPr>
          <a:lstStyle/>
          <a:p>
            <a:endParaRPr lang="en-US" altLang="zh-TW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883875" y="1462959"/>
                <a:ext cx="571500" cy="247943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875" y="1462959"/>
                <a:ext cx="571500" cy="247943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101002" y="1462959"/>
                <a:ext cx="2892669" cy="24794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i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Neural  Network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𝑜𝑑𝑒𝑙</m:t>
                      </m:r>
                    </m:oMath>
                  </m:oMathPara>
                </a14:m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pPr algn="ctr"/>
                <a:endParaRPr lang="en-US" sz="2400" i="1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002" y="1462959"/>
                <a:ext cx="2892669" cy="247943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639298" y="1462959"/>
                <a:ext cx="571500" cy="247943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298" y="1462959"/>
                <a:ext cx="571500" cy="247943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9837376" y="1462959"/>
                <a:ext cx="571500" cy="247943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7376" y="1462959"/>
                <a:ext cx="571500" cy="247943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單箭頭接點 9"/>
          <p:cNvCxnSpPr>
            <a:stCxn id="6" idx="3"/>
            <a:endCxn id="7" idx="1"/>
          </p:cNvCxnSpPr>
          <p:nvPr/>
        </p:nvCxnSpPr>
        <p:spPr>
          <a:xfrm>
            <a:off x="1455375" y="2702674"/>
            <a:ext cx="1645627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stCxn id="7" idx="3"/>
            <a:endCxn id="8" idx="1"/>
          </p:cNvCxnSpPr>
          <p:nvPr/>
        </p:nvCxnSpPr>
        <p:spPr>
          <a:xfrm>
            <a:off x="5993671" y="2702674"/>
            <a:ext cx="1645627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stCxn id="8" idx="3"/>
            <a:endCxn id="9" idx="1"/>
          </p:cNvCxnSpPr>
          <p:nvPr/>
        </p:nvCxnSpPr>
        <p:spPr>
          <a:xfrm>
            <a:off x="8210798" y="2702674"/>
            <a:ext cx="1626578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713410" y="3962081"/>
            <a:ext cx="912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 Black" panose="020B0A04020102020204" pitchFamily="34" charset="0"/>
              </a:rPr>
              <a:t>I</a:t>
            </a:r>
            <a:r>
              <a:rPr lang="en-US" sz="2000" dirty="0" smtClean="0">
                <a:latin typeface="Arial Black" panose="020B0A04020102020204" pitchFamily="34" charset="0"/>
              </a:rPr>
              <a:t>nput</a:t>
            </a:r>
            <a:endParaRPr lang="en-US" sz="2000" dirty="0">
              <a:latin typeface="Arial Black" panose="020B0A04020102020204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355020" y="3962081"/>
            <a:ext cx="1140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Arial Black" panose="020B0A04020102020204" pitchFamily="34" charset="0"/>
              </a:rPr>
              <a:t>Output</a:t>
            </a:r>
            <a:endParaRPr lang="en-US" sz="2000" dirty="0">
              <a:latin typeface="Arial Black" panose="020B0A04020102020204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9522194" y="3962081"/>
            <a:ext cx="1201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Arial Black" panose="020B0A04020102020204" pitchFamily="34" charset="0"/>
              </a:rPr>
              <a:t>Ground</a:t>
            </a:r>
          </a:p>
          <a:p>
            <a:pPr algn="ctr"/>
            <a:r>
              <a:rPr lang="en-US" sz="2000" dirty="0" smtClean="0">
                <a:latin typeface="Arial Black" panose="020B0A04020102020204" pitchFamily="34" charset="0"/>
              </a:rPr>
              <a:t>truth</a:t>
            </a:r>
            <a:endParaRPr lang="en-US" sz="2000" dirty="0">
              <a:latin typeface="Arial Black" panose="020B0A04020102020204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977309" y="3962081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Arial Black" panose="020B0A04020102020204" pitchFamily="34" charset="0"/>
              </a:rPr>
              <a:t>Model</a:t>
            </a:r>
            <a:endParaRPr lang="en-US" sz="2000" dirty="0">
              <a:latin typeface="Arial Black" panose="020B0A04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8651741" y="2887042"/>
                <a:ext cx="7446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1741" y="2887042"/>
                <a:ext cx="74469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9016" r="-5738" b="-3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8317803" y="1824423"/>
            <a:ext cx="14125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Arial Black" panose="020B0A04020102020204" pitchFamily="34" charset="0"/>
              </a:rPr>
              <a:t>Loss</a:t>
            </a:r>
            <a:br>
              <a:rPr lang="en-US" sz="2000" dirty="0" smtClean="0">
                <a:latin typeface="Arial Black" panose="020B0A04020102020204" pitchFamily="34" charset="0"/>
              </a:rPr>
            </a:br>
            <a:r>
              <a:rPr lang="en-US" sz="2000" dirty="0" smtClean="0">
                <a:latin typeface="Arial Black" panose="020B0A04020102020204" pitchFamily="34" charset="0"/>
              </a:rPr>
              <a:t>Function</a:t>
            </a:r>
            <a:endParaRPr lang="en-US" sz="2000" dirty="0">
              <a:latin typeface="Arial Black" panose="020B0A04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1599727" y="5275619"/>
                <a:ext cx="32662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,⋯}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727" y="5275619"/>
                <a:ext cx="3266279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6928350" y="4844437"/>
                <a:ext cx="17567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</m:t>
                          </m:r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  <m:r>
                            <m:rPr>
                              <m:sty m:val="p"/>
                            </m:r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  <m:r>
                            <a:rPr lang="zh-TW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350" y="4844437"/>
                <a:ext cx="1756763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2778" t="-2222" r="-1736" b="-3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5070546" y="4779170"/>
                <a:ext cx="1551450" cy="17088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𝜵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</m:t>
                      </m:r>
                      <m:d>
                        <m:dPr>
                          <m:ctrlP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dirty="0" smtClean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546" y="4779170"/>
                <a:ext cx="1551450" cy="170880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6928350" y="5768358"/>
                <a:ext cx="17567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</m:t>
                          </m:r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  <m:r>
                            <m:rPr>
                              <m:sty m:val="p"/>
                            </m:r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  <m:r>
                            <a:rPr lang="zh-TW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350" y="5768358"/>
                <a:ext cx="1756763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2778" t="-2174" r="-1736" b="-347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6928350" y="5306397"/>
                <a:ext cx="17518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</m:t>
                          </m:r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  <m:r>
                            <m:rPr>
                              <m:sty m:val="p"/>
                            </m:r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  <m:r>
                            <a:rPr lang="zh-TW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350" y="5306397"/>
                <a:ext cx="1751825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2787" t="-2174" r="-1742" b="-347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9029563" y="4813758"/>
                <a:ext cx="23543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563" y="4813758"/>
                <a:ext cx="2354362" cy="369332"/>
              </a:xfrm>
              <a:prstGeom prst="rect">
                <a:avLst/>
              </a:prstGeom>
              <a:blipFill rotWithShape="0">
                <a:blip r:embed="rId1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矩形 24"/>
              <p:cNvSpPr/>
              <p:nvPr/>
            </p:nvSpPr>
            <p:spPr>
              <a:xfrm>
                <a:off x="9029563" y="5274558"/>
                <a:ext cx="23478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563" y="5274558"/>
                <a:ext cx="2347822" cy="369332"/>
              </a:xfrm>
              <a:prstGeom prst="rect">
                <a:avLst/>
              </a:prstGeom>
              <a:blipFill>
                <a:blip r:embed="rId13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矩形 25"/>
              <p:cNvSpPr/>
              <p:nvPr/>
            </p:nvSpPr>
            <p:spPr>
              <a:xfrm>
                <a:off x="9027094" y="5738958"/>
                <a:ext cx="23576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7094" y="5738958"/>
                <a:ext cx="2357697" cy="369332"/>
              </a:xfrm>
              <a:prstGeom prst="rect">
                <a:avLst/>
              </a:prstGeom>
              <a:blipFill>
                <a:blip r:embed="rId14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9375230" y="6252001"/>
                <a:ext cx="19395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: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Learning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rate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5230" y="6252001"/>
                <a:ext cx="1939570" cy="369332"/>
              </a:xfrm>
              <a:prstGeom prst="rect">
                <a:avLst/>
              </a:prstGeom>
              <a:blipFill rotWithShape="0">
                <a:blip r:embed="rId1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82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Lab </a:t>
            </a:r>
            <a:r>
              <a:rPr lang="en-US" altLang="zh-TW" dirty="0" smtClean="0"/>
              <a:t>Description – Architecture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340" y="1609148"/>
            <a:ext cx="7568903" cy="3361188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521699" y="5548306"/>
                <a:ext cx="13826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zh-TW" alt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zh-TW" altLang="en-US" b="1" i="0">
                              <a:latin typeface="Cambria Math" panose="02040503050406030204" pitchFamily="18" charset="0"/>
                            </a:rPr>
                            <m:t>  :[</m:t>
                          </m:r>
                          <m:sSub>
                            <m:sSubPr>
                              <m:ctrlPr>
                                <a:rPr lang="zh-TW" alt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zh-TW" altLang="en-US" b="1" i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zh-TW" altLang="en-US" b="1" i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zh-TW" alt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zh-TW" altLang="en-US" b="1" i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699" y="5548306"/>
                <a:ext cx="1382622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124590" r="-31858" b="-1901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382061" y="5548306"/>
                <a:ext cx="15071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zh-TW" altLang="en-US" b="1" i="0">
                          <a:latin typeface="Cambria Math" panose="02040503050406030204" pitchFamily="18" charset="0"/>
                        </a:rPr>
                        <m:t> : </m:t>
                      </m:r>
                      <m:r>
                        <a:rPr lang="zh-TW" altLang="en-US" b="1" i="1">
                          <a:latin typeface="Cambria Math" panose="02040503050406030204" pitchFamily="18" charset="0"/>
                        </a:rPr>
                        <m:t>𝒐𝒖𝒕𝒑𝒖𝒕𝒔</m:t>
                      </m:r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061" y="5548306"/>
                <a:ext cx="1507144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366945" y="5548306"/>
                <a:ext cx="21467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TW" alt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zh-TW" altLang="en-US" b="1" i="0">
                          <a:latin typeface="Cambria Math" panose="02040503050406030204" pitchFamily="18" charset="0"/>
                        </a:rPr>
                        <m:t> : </m:t>
                      </m:r>
                      <m:r>
                        <a:rPr lang="zh-TW" altLang="en-US" b="1" i="1">
                          <a:latin typeface="Cambria Math" panose="02040503050406030204" pitchFamily="18" charset="0"/>
                        </a:rPr>
                        <m:t>𝒈𝒓𝒐𝒖𝒏𝒅</m:t>
                      </m:r>
                      <m:r>
                        <a:rPr lang="zh-TW" altLang="en-US" b="1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b="1" i="1">
                          <a:latin typeface="Cambria Math" panose="02040503050406030204" pitchFamily="18" charset="0"/>
                        </a:rPr>
                        <m:t>𝒕𝒓𝒖𝒕𝒉</m:t>
                      </m:r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945" y="5548306"/>
                <a:ext cx="2146742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4918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521699" y="6076508"/>
                <a:ext cx="5408660" cy="374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07000"/>
                  </a:lnSpc>
                  <a:spcAft>
                    <a:spcPts val="5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TW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TW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zh-TW" altLang="zh-TW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TW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TW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zh-TW" altLang="zh-TW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TW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altLang="zh-TW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TW" b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: </m:t>
                    </m:r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𝒘𝒆𝒊𝒈</m:t>
                    </m:r>
                    <m:r>
                      <a:rPr lang="en-US" altLang="zh-TW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𝒉𝒕</m:t>
                    </m:r>
                    <m:r>
                      <a:rPr lang="en-US" altLang="zh-TW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𝒎𝒂𝒕𝒓𝒊𝒙</m:t>
                    </m:r>
                    <m:r>
                      <a:rPr lang="en-US" altLang="zh-TW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𝒐𝒇</m:t>
                    </m:r>
                    <m:r>
                      <a:rPr lang="en-US" altLang="zh-TW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𝒏𝒆𝒕𝒘𝒐𝒓𝒌</m:t>
                    </m:r>
                    <m:r>
                      <a:rPr lang="en-US" altLang="zh-TW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𝒍𝒂𝒚𝒆𝒓𝒔</m:t>
                    </m:r>
                  </m:oMath>
                </a14:m>
                <a:endParaRPr lang="zh-TW" altLang="zh-TW" sz="1600" b="1" dirty="0"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699" y="6076508"/>
                <a:ext cx="5408660" cy="374077"/>
              </a:xfrm>
              <a:prstGeom prst="rect">
                <a:avLst/>
              </a:prstGeom>
              <a:blipFill rotWithShape="0"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576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Lab </a:t>
            </a:r>
            <a:r>
              <a:rPr lang="en-US" altLang="zh-TW" dirty="0" smtClean="0"/>
              <a:t>Description – Architecture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Define </a:t>
            </a:r>
            <a:r>
              <a:rPr lang="en-US" altLang="zh-TW" dirty="0" smtClean="0"/>
              <a:t>4 layers</a:t>
            </a:r>
          </a:p>
          <a:p>
            <a:pPr lvl="1"/>
            <a:r>
              <a:rPr lang="en-US" altLang="zh-TW" dirty="0" smtClean="0"/>
              <a:t>One input layer</a:t>
            </a:r>
          </a:p>
          <a:p>
            <a:pPr lvl="1"/>
            <a:r>
              <a:rPr lang="en-US" altLang="zh-TW" dirty="0" smtClean="0"/>
              <a:t>Two hidden layers</a:t>
            </a:r>
          </a:p>
          <a:p>
            <a:pPr lvl="1"/>
            <a:r>
              <a:rPr lang="en-US" altLang="zh-TW" dirty="0" smtClean="0"/>
              <a:t>One output layer</a:t>
            </a:r>
          </a:p>
          <a:p>
            <a:pPr lvl="1"/>
            <a:endParaRPr lang="en-US" altLang="zh-TW" dirty="0"/>
          </a:p>
          <a:p>
            <a:r>
              <a:rPr lang="en-US" altLang="zh-TW" dirty="0" smtClean="0"/>
              <a:t>Define 3 groups of weights</a:t>
            </a:r>
          </a:p>
          <a:p>
            <a:pPr lvl="1"/>
            <a:r>
              <a:rPr lang="en-US" altLang="zh-TW" dirty="0"/>
              <a:t>Between </a:t>
            </a:r>
            <a:r>
              <a:rPr lang="en-US" altLang="zh-TW" dirty="0" smtClean="0"/>
              <a:t>any </a:t>
            </a:r>
            <a:r>
              <a:rPr lang="en-US" altLang="zh-TW" dirty="0"/>
              <a:t>two adjacent </a:t>
            </a:r>
            <a:r>
              <a:rPr lang="en-US" altLang="zh-TW" dirty="0" smtClean="0"/>
              <a:t>layers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1541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 smtClean="0"/>
              <a:t>Outline</a:t>
            </a:r>
            <a:endParaRPr lang="zh-TW" altLang="en-US" sz="3600" dirty="0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274320" lvl="1" indent="-274320">
              <a:spcBef>
                <a:spcPts val="580"/>
              </a:spcBef>
              <a:buClr>
                <a:schemeClr val="accent1"/>
              </a:buClr>
            </a:pPr>
            <a:r>
              <a:rPr lang="en-US" altLang="zh-TW" sz="2600" dirty="0" smtClean="0"/>
              <a:t>Lab Objective</a:t>
            </a:r>
          </a:p>
          <a:p>
            <a:pPr marL="274320" lvl="1" indent="-274320">
              <a:spcBef>
                <a:spcPts val="580"/>
              </a:spcBef>
              <a:buClr>
                <a:schemeClr val="accent1"/>
              </a:buClr>
            </a:pPr>
            <a:endParaRPr lang="en-US" altLang="zh-TW" sz="2600" dirty="0" smtClean="0"/>
          </a:p>
          <a:p>
            <a:pPr marL="274320" lvl="1" indent="-274320">
              <a:spcBef>
                <a:spcPts val="580"/>
              </a:spcBef>
              <a:buClr>
                <a:schemeClr val="accent1"/>
              </a:buClr>
            </a:pPr>
            <a:r>
              <a:rPr lang="en-US" altLang="zh-TW" sz="2600" dirty="0" smtClean="0"/>
              <a:t>Important Date</a:t>
            </a:r>
          </a:p>
          <a:p>
            <a:pPr marL="274320" lvl="1" indent="-274320">
              <a:spcBef>
                <a:spcPts val="580"/>
              </a:spcBef>
              <a:buClr>
                <a:schemeClr val="accent1"/>
              </a:buClr>
            </a:pPr>
            <a:endParaRPr lang="en-US" altLang="zh-TW" sz="2600" dirty="0"/>
          </a:p>
          <a:p>
            <a:pPr marL="274320" lvl="1" indent="-274320">
              <a:spcBef>
                <a:spcPts val="580"/>
              </a:spcBef>
              <a:buClr>
                <a:schemeClr val="accent1"/>
              </a:buClr>
            </a:pPr>
            <a:r>
              <a:rPr lang="en-US" altLang="zh-TW" sz="2600" dirty="0" smtClean="0"/>
              <a:t>Lab Description</a:t>
            </a:r>
          </a:p>
          <a:p>
            <a:pPr marL="0" lvl="1" indent="0">
              <a:spcBef>
                <a:spcPts val="580"/>
              </a:spcBef>
              <a:buClr>
                <a:schemeClr val="accent1"/>
              </a:buClr>
              <a:buNone/>
            </a:pPr>
            <a:endParaRPr lang="en-US" altLang="zh-TW" sz="2600" dirty="0"/>
          </a:p>
          <a:p>
            <a:pPr marL="274320" lvl="1" indent="-274320">
              <a:spcBef>
                <a:spcPts val="580"/>
              </a:spcBef>
              <a:buClr>
                <a:schemeClr val="accent1"/>
              </a:buClr>
            </a:pPr>
            <a:r>
              <a:rPr lang="en-US" altLang="zh-TW" sz="2600" dirty="0" smtClean="0"/>
              <a:t>Scoring Criteria</a:t>
            </a:r>
            <a:endParaRPr lang="en-US" altLang="zh-TW" sz="2600" dirty="0"/>
          </a:p>
          <a:p>
            <a:pPr marL="274320" lvl="1" indent="-274320">
              <a:spcBef>
                <a:spcPts val="580"/>
              </a:spcBef>
              <a:buClr>
                <a:schemeClr val="accent1"/>
              </a:buClr>
            </a:pPr>
            <a:endParaRPr lang="en-US" altLang="zh-TW" sz="2600" dirty="0" smtClean="0"/>
          </a:p>
          <a:p>
            <a:pPr marL="0" lvl="1" indent="0">
              <a:spcBef>
                <a:spcPts val="580"/>
              </a:spcBef>
              <a:buClr>
                <a:schemeClr val="accent1"/>
              </a:buClr>
              <a:buNone/>
            </a:pPr>
            <a:endParaRPr lang="en-US" altLang="zh-TW" sz="2600" dirty="0"/>
          </a:p>
          <a:p>
            <a:pPr marL="274320" lvl="1" indent="-274320">
              <a:spcBef>
                <a:spcPts val="580"/>
              </a:spcBef>
              <a:buClr>
                <a:schemeClr val="accent1"/>
              </a:buClr>
            </a:pPr>
            <a:endParaRPr lang="en-US" altLang="zh-TW" sz="2600" dirty="0"/>
          </a:p>
          <a:p>
            <a:pPr marL="0" lvl="1" indent="0">
              <a:spcBef>
                <a:spcPts val="580"/>
              </a:spcBef>
              <a:buClr>
                <a:schemeClr val="accent1"/>
              </a:buClr>
              <a:buNone/>
            </a:pPr>
            <a:endParaRPr lang="en-US" altLang="zh-TW" sz="2600" dirty="0"/>
          </a:p>
          <a:p>
            <a:pPr marL="548640" lvl="2" indent="-274320">
              <a:spcBef>
                <a:spcPts val="580"/>
              </a:spcBef>
              <a:buClr>
                <a:schemeClr val="accent1"/>
              </a:buClr>
            </a:pPr>
            <a:endParaRPr lang="en-US" altLang="zh-TW" sz="2200" dirty="0"/>
          </a:p>
          <a:p>
            <a:pPr marL="274320" lvl="1" indent="-274320">
              <a:spcBef>
                <a:spcPts val="580"/>
              </a:spcBef>
              <a:buClr>
                <a:schemeClr val="accent1"/>
              </a:buClr>
            </a:pPr>
            <a:endParaRPr lang="en-US" altLang="zh-TW" sz="2200" dirty="0"/>
          </a:p>
          <a:p>
            <a:pPr marL="274320" lvl="1" indent="-274320">
              <a:spcBef>
                <a:spcPts val="580"/>
              </a:spcBef>
              <a:buClr>
                <a:schemeClr val="accent1"/>
              </a:buClr>
            </a:pPr>
            <a:endParaRPr lang="en-US" altLang="zh-TW" sz="2600" dirty="0"/>
          </a:p>
          <a:p>
            <a:endParaRPr lang="en-US" altLang="zh-TW" dirty="0" smtClean="0"/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69179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Lab </a:t>
            </a:r>
            <a:r>
              <a:rPr lang="en-US" altLang="zh-TW" dirty="0" smtClean="0"/>
              <a:t>Description – </a:t>
            </a:r>
            <a:r>
              <a:rPr lang="en-US" altLang="zh-TW" dirty="0" smtClean="0"/>
              <a:t>Create a Model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517" y="1718905"/>
            <a:ext cx="9100791" cy="273345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962" y="4956783"/>
            <a:ext cx="45529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4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Lab </a:t>
            </a:r>
            <a:r>
              <a:rPr lang="en-US" altLang="zh-TW" dirty="0" smtClean="0"/>
              <a:t>Description – </a:t>
            </a:r>
            <a:r>
              <a:rPr lang="en-US" altLang="zh-TW" dirty="0" smtClean="0"/>
              <a:t>Create a Model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075115"/>
            <a:ext cx="9610725" cy="17335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4230391"/>
            <a:ext cx="45529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3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Lab </a:t>
            </a:r>
            <a:r>
              <a:rPr lang="en-US" altLang="zh-TW" dirty="0" smtClean="0"/>
              <a:t>Implementation Steps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Data prepare</a:t>
            </a:r>
          </a:p>
          <a:p>
            <a:r>
              <a:rPr lang="en-US" altLang="zh-TW" dirty="0" smtClean="0"/>
              <a:t>Create a model</a:t>
            </a:r>
          </a:p>
          <a:p>
            <a:r>
              <a:rPr lang="en-US" altLang="zh-TW" dirty="0" smtClean="0"/>
              <a:t>Train</a:t>
            </a:r>
          </a:p>
          <a:p>
            <a:pPr lvl="1"/>
            <a:r>
              <a:rPr lang="en-US" altLang="zh-TW" dirty="0" smtClean="0"/>
              <a:t>Loss</a:t>
            </a:r>
          </a:p>
          <a:p>
            <a:pPr lvl="1"/>
            <a:r>
              <a:rPr lang="en-US" altLang="zh-TW" dirty="0" smtClean="0"/>
              <a:t>Forward</a:t>
            </a:r>
          </a:p>
          <a:p>
            <a:pPr lvl="1"/>
            <a:r>
              <a:rPr lang="en-US" altLang="zh-TW" dirty="0" smtClean="0"/>
              <a:t>Backward</a:t>
            </a:r>
          </a:p>
          <a:p>
            <a:r>
              <a:rPr lang="en-US" altLang="zh-TW" dirty="0" smtClean="0"/>
              <a:t>Plot result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9918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Lab </a:t>
            </a:r>
            <a:r>
              <a:rPr lang="en-US" altLang="zh-TW" dirty="0" smtClean="0"/>
              <a:t>Description – Forward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n-US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422900" y="5176301"/>
                <a:ext cx="61153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𝒁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TW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l-GR" altLang="zh-TW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TW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𝑿</m:t>
                    </m:r>
                    <m:sSub>
                      <m:sSubPr>
                        <m:ctrlPr>
                          <a:rPr lang="zh-TW" altLang="zh-TW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TW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b="1" dirty="0">
                    <a:latin typeface="Times New Roman" panose="02020603050405020304" pitchFamily="18" charset="0"/>
                  </a:rPr>
                  <a:t>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𝒁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TW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l-GR" altLang="zh-TW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TW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zh-TW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𝒁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zh-TW" altLang="zh-TW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TW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b="1" dirty="0" smtClean="0">
                    <a:latin typeface="Times New Roman" panose="02020603050405020304" pitchFamily="18" charset="0"/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altLang="zh-TW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TW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l-GR" altLang="zh-TW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TW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zh-TW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𝒁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zh-TW" altLang="zh-TW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TW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b="1" dirty="0">
                    <a:latin typeface="Times New Roman" panose="02020603050405020304" pitchFamily="18" charset="0"/>
                  </a:rPr>
                  <a:t> </a:t>
                </a:r>
                <a:endParaRPr lang="zh-TW" altLang="en-US" b="1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900" y="5176301"/>
                <a:ext cx="6115328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548" y="1631457"/>
            <a:ext cx="7568903" cy="3361188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311548" y="5876226"/>
                <a:ext cx="1805301" cy="617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zh-TW" alt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TW" altLang="en-US" b="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zh-TW" altLang="en-US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b="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b="0" i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zh-TW" altLang="en-US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zh-TW" altLang="en-US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TW" altLang="en-US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548" y="5876226"/>
                <a:ext cx="1805301" cy="61734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4" descr="ãsigmoid FUNCTIONãçåçæå°çµæ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327" y="4356410"/>
            <a:ext cx="3571349" cy="237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31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Lab </a:t>
            </a:r>
            <a:r>
              <a:rPr lang="en-US" altLang="zh-TW" dirty="0" smtClean="0"/>
              <a:t>Description – </a:t>
            </a:r>
            <a:r>
              <a:rPr lang="en-US" altLang="zh-TW" dirty="0" smtClean="0"/>
              <a:t>Training Part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92" y="2086374"/>
            <a:ext cx="9100791" cy="273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8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Lab Description – Loss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MSE</a:t>
            </a:r>
            <a:r>
              <a:rPr lang="zh-TW" altLang="en-US" dirty="0" smtClean="0"/>
              <a:t> </a:t>
            </a:r>
            <a:r>
              <a:rPr lang="en-US" altLang="zh-TW" dirty="0" smtClean="0"/>
              <a:t>Loss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518" y="2546023"/>
            <a:ext cx="587692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76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Lab Description – </a:t>
            </a:r>
            <a:r>
              <a:rPr lang="en-US" altLang="zh-TW" dirty="0" smtClean="0"/>
              <a:t>Forward(Predict)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Forward(Predict)</a:t>
            </a:r>
          </a:p>
          <a:p>
            <a:pPr lvl="1"/>
            <a:r>
              <a:rPr lang="en-US" altLang="zh-TW" dirty="0"/>
              <a:t> </a:t>
            </a:r>
            <a:r>
              <a:rPr lang="pl-PL" altLang="zh-TW" dirty="0"/>
              <a:t>Z </a:t>
            </a:r>
            <a:r>
              <a:rPr lang="en-US" altLang="zh-TW" dirty="0" smtClean="0"/>
              <a:t> = X</a:t>
            </a:r>
            <a:endParaRPr lang="en-US" altLang="zh-TW" dirty="0" smtClean="0"/>
          </a:p>
          <a:p>
            <a:pPr lvl="1"/>
            <a:r>
              <a:rPr lang="pl-PL" altLang="zh-TW" dirty="0"/>
              <a:t>for i, W in enumerate(self.weights):</a:t>
            </a:r>
          </a:p>
          <a:p>
            <a:pPr lvl="1"/>
            <a:r>
              <a:rPr lang="pl-PL" altLang="zh-TW" dirty="0"/>
              <a:t>            Z = self.act(Z @ W</a:t>
            </a:r>
            <a:r>
              <a:rPr lang="pl-PL" altLang="zh-TW" dirty="0" smtClean="0"/>
              <a:t>)</a:t>
            </a:r>
            <a:endParaRPr lang="en-US" altLang="zh-TW" dirty="0"/>
          </a:p>
          <a:p>
            <a:pPr lvl="1"/>
            <a:r>
              <a:rPr lang="en-US" altLang="zh-TW" dirty="0" smtClean="0"/>
              <a:t>            Remember move to next layer </a:t>
            </a:r>
          </a:p>
          <a:p>
            <a:pPr lvl="5"/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en-US" altLang="zh-TW" dirty="0" err="1" smtClean="0">
                <a:solidFill>
                  <a:srgbClr val="FF0000"/>
                </a:solidFill>
              </a:rPr>
              <a:t>e.g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 err="1" smtClean="0">
                <a:solidFill>
                  <a:srgbClr val="FF0000"/>
                </a:solidFill>
              </a:rPr>
              <a:t>self.layers</a:t>
            </a:r>
            <a:r>
              <a:rPr lang="en-US" altLang="zh-TW" dirty="0" smtClean="0">
                <a:solidFill>
                  <a:srgbClr val="FF0000"/>
                </a:solidFill>
              </a:rPr>
              <a:t>[</a:t>
            </a:r>
            <a:r>
              <a:rPr lang="en-US" altLang="zh-TW" dirty="0" err="1" smtClean="0">
                <a:solidFill>
                  <a:srgbClr val="FF0000"/>
                </a:solidFill>
              </a:rPr>
              <a:t>next_layer</a:t>
            </a:r>
            <a:r>
              <a:rPr lang="en-US" altLang="zh-TW" dirty="0" smtClean="0">
                <a:solidFill>
                  <a:srgbClr val="FF0000"/>
                </a:solidFill>
              </a:rPr>
              <a:t>] </a:t>
            </a:r>
            <a:r>
              <a:rPr lang="en-US" altLang="zh-TW" dirty="0">
                <a:solidFill>
                  <a:srgbClr val="FF0000"/>
                </a:solidFill>
              </a:rPr>
              <a:t>= </a:t>
            </a:r>
            <a:r>
              <a:rPr lang="en-US" altLang="zh-TW" dirty="0" err="1">
                <a:solidFill>
                  <a:srgbClr val="FF0000"/>
                </a:solidFill>
              </a:rPr>
              <a:t>np.array</a:t>
            </a:r>
            <a:r>
              <a:rPr lang="en-US" altLang="zh-TW" dirty="0">
                <a:solidFill>
                  <a:srgbClr val="FF0000"/>
                </a:solidFill>
              </a:rPr>
              <a:t>(Z)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dirty="0" smtClean="0"/>
              <a:t>	</a:t>
            </a:r>
          </a:p>
          <a:p>
            <a:r>
              <a:rPr lang="en-US" altLang="zh-TW" dirty="0" smtClean="0"/>
              <a:t>Ref Link:</a:t>
            </a:r>
          </a:p>
          <a:p>
            <a:pPr lvl="1"/>
            <a:r>
              <a:rPr lang="en-US" altLang="zh-TW" dirty="0">
                <a:hlinkClick r:id="rId2"/>
              </a:rPr>
              <a:t>https://medium.com/pyradise/%E4%BD%BF%E7%94%A8-python-%E4%BE%86%E8%AA%8D%E8%AD%98%E7%9F%A9%E9%99%A3-915376207187</a:t>
            </a:r>
            <a:endParaRPr lang="en-US" altLang="zh-TW" dirty="0" smtClean="0"/>
          </a:p>
          <a:p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1884" y="1677690"/>
            <a:ext cx="2971800" cy="103822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321" y="2746077"/>
            <a:ext cx="359092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7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Lab </a:t>
            </a:r>
            <a:r>
              <a:rPr lang="en-US" altLang="zh-TW" dirty="0" smtClean="0"/>
              <a:t>Description – Backward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718896" y="3597686"/>
                <a:ext cx="3886392" cy="24434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</m:t>
                      </m:r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′′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′′</m:t>
                          </m:r>
                        </m:den>
                      </m:f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</m:t>
                      </m:r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′′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′′</m:t>
                          </m:r>
                        </m:den>
                      </m:f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</m:t>
                      </m:r>
                      <m:r>
                        <a:rPr lang="en-US" altLang="zh-TW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′′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′′</m:t>
                          </m:r>
                        </m:den>
                      </m:f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8896" y="3597686"/>
                <a:ext cx="3886392" cy="244342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779390" y="1900169"/>
                <a:ext cx="540000" cy="468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altLang="zh-TW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390" y="1900169"/>
                <a:ext cx="540000" cy="4680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橢圓 13"/>
          <p:cNvSpPr/>
          <p:nvPr/>
        </p:nvSpPr>
        <p:spPr>
          <a:xfrm>
            <a:off x="4677094" y="1774169"/>
            <a:ext cx="720000" cy="720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6791908" y="1780053"/>
            <a:ext cx="720000" cy="720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8078843" y="1906053"/>
                <a:ext cx="540000" cy="4680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8843" y="1906053"/>
                <a:ext cx="540000" cy="4680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9674648" y="1906053"/>
                <a:ext cx="540000" cy="468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altLang="zh-TW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4648" y="1906053"/>
                <a:ext cx="540000" cy="468000"/>
              </a:xfrm>
              <a:prstGeom prst="rect">
                <a:avLst/>
              </a:prstGeom>
              <a:blipFill rotWithShape="0">
                <a:blip r:embed="rId5"/>
                <a:stretch>
                  <a:fillRect r="-202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單箭頭接點 17"/>
          <p:cNvCxnSpPr>
            <a:stCxn id="13" idx="3"/>
            <a:endCxn id="14" idx="2"/>
          </p:cNvCxnSpPr>
          <p:nvPr/>
        </p:nvCxnSpPr>
        <p:spPr>
          <a:xfrm>
            <a:off x="3319390" y="2134169"/>
            <a:ext cx="1357704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14" idx="6"/>
            <a:endCxn id="15" idx="2"/>
          </p:cNvCxnSpPr>
          <p:nvPr/>
        </p:nvCxnSpPr>
        <p:spPr>
          <a:xfrm>
            <a:off x="5397094" y="2134169"/>
            <a:ext cx="1394814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stCxn id="15" idx="6"/>
            <a:endCxn id="16" idx="1"/>
          </p:cNvCxnSpPr>
          <p:nvPr/>
        </p:nvCxnSpPr>
        <p:spPr>
          <a:xfrm>
            <a:off x="7511908" y="2140053"/>
            <a:ext cx="566935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stCxn id="16" idx="3"/>
            <a:endCxn id="17" idx="1"/>
          </p:cNvCxnSpPr>
          <p:nvPr/>
        </p:nvCxnSpPr>
        <p:spPr>
          <a:xfrm>
            <a:off x="8618843" y="2140053"/>
            <a:ext cx="1055805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8792717" y="2309503"/>
                <a:ext cx="74469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717" y="2309503"/>
                <a:ext cx="74469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8943" r="-4878" b="-3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5407339" y="1700010"/>
                <a:ext cx="3561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339" y="1700010"/>
                <a:ext cx="356187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4258722" y="1712710"/>
                <a:ext cx="429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8722" y="1712710"/>
                <a:ext cx="429926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3746619" y="2082042"/>
                <a:ext cx="5018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619" y="2082042"/>
                <a:ext cx="501804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5814281" y="2134169"/>
                <a:ext cx="5688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281" y="2134169"/>
                <a:ext cx="568810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弧形接點 26"/>
          <p:cNvCxnSpPr/>
          <p:nvPr/>
        </p:nvCxnSpPr>
        <p:spPr>
          <a:xfrm rot="16200000" flipH="1" flipV="1">
            <a:off x="4769632" y="1839376"/>
            <a:ext cx="547106" cy="589587"/>
          </a:xfrm>
          <a:prstGeom prst="curvedConnector5">
            <a:avLst>
              <a:gd name="adj1" fmla="val 1608"/>
              <a:gd name="adj2" fmla="val 52113"/>
              <a:gd name="adj3" fmla="val 88750"/>
            </a:avLst>
          </a:prstGeom>
          <a:ln w="571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弧形接點 27"/>
          <p:cNvCxnSpPr/>
          <p:nvPr/>
        </p:nvCxnSpPr>
        <p:spPr>
          <a:xfrm rot="16200000" flipH="1" flipV="1">
            <a:off x="6874941" y="1839377"/>
            <a:ext cx="547106" cy="589587"/>
          </a:xfrm>
          <a:prstGeom prst="curvedConnector5">
            <a:avLst>
              <a:gd name="adj1" fmla="val 1608"/>
              <a:gd name="adj2" fmla="val 52113"/>
              <a:gd name="adj3" fmla="val 88750"/>
            </a:avLst>
          </a:prstGeom>
          <a:ln w="571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6344403" y="1721387"/>
                <a:ext cx="4892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4403" y="1721387"/>
                <a:ext cx="489236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2784386" y="2774273"/>
                <a:ext cx="64699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  <m:r>
                      <a:rPr lang="en-US" altLang="zh-TW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sSub>
                      <m:sSubPr>
                        <m:ctrlPr>
                          <a:rPr lang="zh-TW" altLang="zh-TW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TW" b="1" dirty="0">
                    <a:latin typeface="Times New Roman" panose="02020603050405020304" pitchFamily="18" charset="0"/>
                  </a:rPr>
                  <a:t>               </a:t>
                </a:r>
                <a14:m>
                  <m:oMath xmlns:m="http://schemas.openxmlformats.org/officeDocument/2006/math">
                    <m:r>
                      <a:rPr lang="en-US" altLang="zh-TW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𝒛</m:t>
                    </m:r>
                    <m:r>
                      <a:rPr lang="en-US" altLang="zh-TW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l-GR" altLang="zh-TW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TW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′)</m:t>
                    </m:r>
                  </m:oMath>
                </a14:m>
                <a:r>
                  <a:rPr lang="en-US" altLang="zh-TW" b="1" dirty="0" smtClean="0">
                    <a:latin typeface="Times New Roman" panose="02020603050405020304" pitchFamily="18" charset="0"/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altLang="zh-TW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′′</m:t>
                    </m:r>
                    <m:r>
                      <a:rPr lang="en-US" altLang="zh-TW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𝒛</m:t>
                    </m:r>
                    <m:sSub>
                      <m:sSubPr>
                        <m:ctrlPr>
                          <a:rPr lang="zh-TW" altLang="zh-TW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𝒘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TW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TW" b="1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TW" b="1" dirty="0" smtClean="0">
                    <a:latin typeface="Times New Roman" panose="020206030504050203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altLang="zh-TW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TW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l-GR" altLang="zh-TW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TW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  <m:r>
                      <a:rPr lang="en-US" altLang="zh-TW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′)</m:t>
                    </m:r>
                  </m:oMath>
                </a14:m>
                <a:r>
                  <a:rPr lang="en-US" altLang="zh-TW" b="1" dirty="0">
                    <a:latin typeface="Times New Roman" panose="02020603050405020304" pitchFamily="18" charset="0"/>
                  </a:rPr>
                  <a:t>  </a:t>
                </a:r>
                <a:endParaRPr lang="zh-TW" altLang="en-US" b="1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4386" y="2774273"/>
                <a:ext cx="6469913" cy="369332"/>
              </a:xfrm>
              <a:prstGeom prst="rect">
                <a:avLst/>
              </a:prstGeom>
              <a:blipFill rotWithShape="0">
                <a:blip r:embed="rId1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1374300" y="4669787"/>
                <a:ext cx="34225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300" y="4669787"/>
                <a:ext cx="3422540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1388834" y="5260194"/>
                <a:ext cx="2474203" cy="6901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  <m:r>
                      <a:rPr lang="en-US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28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𝐠</m:t>
                        </m:r>
                        <m:r>
                          <a:rPr lang="en-US" sz="2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()</m:t>
                        </m:r>
                      </m:e>
                    </m:groupChr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𝒉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()</m:t>
                        </m:r>
                      </m:e>
                    </m:groupChr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834" y="5260194"/>
                <a:ext cx="2474203" cy="690125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4592124" y="5284431"/>
                <a:ext cx="1479892" cy="665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𝒅𝒛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𝒅𝒙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𝒅𝒛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𝒅𝒚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𝒅𝒚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𝒅𝒙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124" y="5284431"/>
                <a:ext cx="1479892" cy="665888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/>
          <p:cNvSpPr txBox="1"/>
          <p:nvPr/>
        </p:nvSpPr>
        <p:spPr>
          <a:xfrm>
            <a:off x="1388834" y="3882655"/>
            <a:ext cx="20649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Chain rule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279658" y="3774070"/>
            <a:ext cx="5028813" cy="234950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接點 35"/>
          <p:cNvCxnSpPr/>
          <p:nvPr/>
        </p:nvCxnSpPr>
        <p:spPr>
          <a:xfrm flipH="1">
            <a:off x="5187111" y="5284431"/>
            <a:ext cx="868515" cy="6658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H="1">
            <a:off x="3294973" y="2131088"/>
            <a:ext cx="135770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H="1">
            <a:off x="5372677" y="2131088"/>
            <a:ext cx="139481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H="1">
            <a:off x="7487491" y="2136972"/>
            <a:ext cx="566935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4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1" grpId="0"/>
      <p:bldP spid="32" grpId="0"/>
      <p:bldP spid="33" grpId="0"/>
      <p:bldP spid="34" grpId="0"/>
      <p:bldP spid="3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Lab </a:t>
            </a:r>
            <a:r>
              <a:rPr lang="en-US" altLang="zh-TW" dirty="0" smtClean="0"/>
              <a:t>Description – </a:t>
            </a:r>
            <a:r>
              <a:rPr lang="en-US" altLang="zh-TW" dirty="0"/>
              <a:t>G</a:t>
            </a:r>
            <a:r>
              <a:rPr lang="en-US" altLang="zh-TW" dirty="0" smtClean="0"/>
              <a:t>radient descent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n-US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675669" y="1476876"/>
                <a:ext cx="32662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,⋯}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669" y="1476876"/>
                <a:ext cx="3266279" cy="461665"/>
              </a:xfrm>
              <a:prstGeom prst="rect">
                <a:avLst/>
              </a:prstGeom>
              <a:blipFill rotWithShape="0">
                <a:blip r:embed="rId2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/>
          <p:cNvSpPr txBox="1"/>
          <p:nvPr/>
        </p:nvSpPr>
        <p:spPr>
          <a:xfrm>
            <a:off x="983687" y="1353767"/>
            <a:ext cx="19030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Arial Black" panose="020B0A04020102020204" pitchFamily="34" charset="0"/>
              </a:rPr>
              <a:t>Network </a:t>
            </a:r>
            <a:br>
              <a:rPr lang="en-US" sz="2000" dirty="0" smtClean="0">
                <a:latin typeface="Arial Black" panose="020B0A04020102020204" pitchFamily="34" charset="0"/>
              </a:rPr>
            </a:br>
            <a:r>
              <a:rPr lang="en-US" sz="2000" dirty="0" smtClean="0">
                <a:latin typeface="Arial Black" panose="020B0A04020102020204" pitchFamily="34" charset="0"/>
              </a:rPr>
              <a:t>Parameters </a:t>
            </a:r>
            <a:endParaRPr lang="en-US" sz="2000" dirty="0">
              <a:latin typeface="Arial Black" panose="020B0A04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938061" y="2424270"/>
                <a:ext cx="19407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</m:t>
                          </m:r>
                          <m:r>
                            <m:rPr>
                              <m:sty m:val="p"/>
                            </m:r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sty m:val="p"/>
                            </m:r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  <m:r>
                            <m:rPr>
                              <m:sty m:val="p"/>
                            </m:rPr>
                            <a:rPr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  <m:r>
                            <m:rPr>
                              <m:sty m:val="p"/>
                            </m:r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  <m:r>
                            <a:rPr lang="zh-TW" alt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061" y="2424270"/>
                <a:ext cx="1940788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2830" t="-2000" r="-1887" b="-38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080257" y="2359003"/>
                <a:ext cx="1551450" cy="17088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𝜵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</m:t>
                      </m:r>
                      <m:d>
                        <m:dPr>
                          <m:ctrlP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dirty="0" smtClean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257" y="2359003"/>
                <a:ext cx="1551450" cy="170880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2938061" y="3348191"/>
                <a:ext cx="19407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</m:t>
                          </m:r>
                          <m:r>
                            <m:rPr>
                              <m:sty m:val="p"/>
                            </m:r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sty m:val="p"/>
                            </m:r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  <m:r>
                            <m:rPr>
                              <m:sty m:val="p"/>
                            </m:rPr>
                            <a:rPr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  <m:r>
                            <m:rPr>
                              <m:sty m:val="p"/>
                            </m:r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  <m:r>
                            <a:rPr lang="zh-TW" alt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061" y="3348191"/>
                <a:ext cx="1940788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2830" r="-1887" b="-352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2938061" y="2886230"/>
                <a:ext cx="19352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</m:t>
                          </m:r>
                          <m:r>
                            <m:rPr>
                              <m:sty m:val="p"/>
                            </m:r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sty m:val="p"/>
                            </m:r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  <m:r>
                            <m:rPr>
                              <m:sty m:val="p"/>
                            </m:rPr>
                            <a:rPr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  <m:r>
                            <m:rPr>
                              <m:sty m:val="p"/>
                            </m:r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  <m:r>
                            <a:rPr lang="zh-TW" alt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061" y="2886230"/>
                <a:ext cx="1935273" cy="307777"/>
              </a:xfrm>
              <a:prstGeom prst="rect">
                <a:avLst/>
              </a:prstGeom>
              <a:blipFill rotWithShape="0">
                <a:blip r:embed="rId6"/>
                <a:stretch>
                  <a:fillRect l="-2839" r="-1893" b="-352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5610683" y="2397103"/>
                <a:ext cx="23543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683" y="2397103"/>
                <a:ext cx="2354362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5601158" y="2855452"/>
                <a:ext cx="23478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158" y="2855452"/>
                <a:ext cx="2347822" cy="369332"/>
              </a:xfrm>
              <a:prstGeom prst="rect">
                <a:avLst/>
              </a:prstGeom>
              <a:blipFill>
                <a:blip r:embed="rId8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5610683" y="3330485"/>
                <a:ext cx="23576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683" y="3330485"/>
                <a:ext cx="2357697" cy="369332"/>
              </a:xfrm>
              <a:prstGeom prst="rect">
                <a:avLst/>
              </a:prstGeom>
              <a:blipFill>
                <a:blip r:embed="rId9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8755554" y="2359003"/>
                <a:ext cx="19395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: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Learning</m:t>
                      </m:r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rate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5554" y="2359003"/>
                <a:ext cx="1939570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>
          <a:xfrm>
            <a:off x="5534025" y="2359003"/>
            <a:ext cx="2431020" cy="145099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3750847" y="3655968"/>
                <a:ext cx="3097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847" y="3655968"/>
                <a:ext cx="309700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/>
          <p:cNvSpPr/>
          <p:nvPr/>
        </p:nvSpPr>
        <p:spPr>
          <a:xfrm>
            <a:off x="983687" y="6488668"/>
            <a:ext cx="95985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http://www.denizyuret.com/2015/03/alec-radfords-animations-for.html</a:t>
            </a: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863" y="3917212"/>
            <a:ext cx="3680111" cy="2849118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0675" y="2359003"/>
            <a:ext cx="3699499" cy="394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80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Lab Description – </a:t>
            </a:r>
            <a:r>
              <a:rPr lang="en-US" altLang="zh-TW" dirty="0" smtClean="0"/>
              <a:t>Backward &amp; Update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Backward the gradient</a:t>
            </a:r>
            <a:r>
              <a:rPr lang="zh-TW" altLang="en-US" dirty="0" smtClean="0"/>
              <a:t> </a:t>
            </a:r>
            <a:r>
              <a:rPr lang="en-US" altLang="zh-TW" dirty="0" smtClean="0"/>
              <a:t>&amp; update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404" y="2119245"/>
            <a:ext cx="9100791" cy="273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91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 </a:t>
            </a:r>
            <a:r>
              <a:rPr lang="en-US" altLang="zh-TW" dirty="0" smtClean="0"/>
              <a:t>Objective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In this lab, you will need to understand and implement a simple neural network with forward and backward pass using two hidden layers</a:t>
            </a:r>
          </a:p>
          <a:p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883" y="2466300"/>
            <a:ext cx="6090151" cy="404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6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Lab Description – </a:t>
            </a:r>
            <a:r>
              <a:rPr lang="en-US" altLang="zh-TW" dirty="0" smtClean="0"/>
              <a:t>Backward &amp; Update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Backward the gradient</a:t>
            </a:r>
            <a:r>
              <a:rPr lang="zh-TW" altLang="en-US" dirty="0" smtClean="0"/>
              <a:t> </a:t>
            </a:r>
            <a:r>
              <a:rPr lang="en-US" altLang="zh-TW" dirty="0" smtClean="0"/>
              <a:t>&amp; update</a:t>
            </a:r>
          </a:p>
          <a:p>
            <a:pPr lvl="1"/>
            <a:r>
              <a:rPr lang="en-US" altLang="zh-TW" dirty="0" smtClean="0"/>
              <a:t>Gradient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Update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370" y="2499912"/>
            <a:ext cx="6905625" cy="13620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370" y="4666048"/>
            <a:ext cx="33051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4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Lab </a:t>
            </a:r>
            <a:r>
              <a:rPr lang="en-US" altLang="zh-TW" dirty="0" smtClean="0"/>
              <a:t>Implementation Steps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Data prepare</a:t>
            </a:r>
          </a:p>
          <a:p>
            <a:r>
              <a:rPr lang="en-US" altLang="zh-TW" dirty="0" smtClean="0"/>
              <a:t>Create a model</a:t>
            </a:r>
          </a:p>
          <a:p>
            <a:r>
              <a:rPr lang="en-US" altLang="zh-TW" dirty="0" smtClean="0"/>
              <a:t>Train</a:t>
            </a:r>
            <a:endParaRPr lang="en-US" altLang="zh-TW" dirty="0" smtClean="0"/>
          </a:p>
          <a:p>
            <a:r>
              <a:rPr lang="en-US" altLang="zh-TW" dirty="0" smtClean="0"/>
              <a:t>Plot result</a:t>
            </a:r>
          </a:p>
          <a:p>
            <a:pPr lvl="1"/>
            <a:r>
              <a:rPr lang="en-US" altLang="zh-TW" dirty="0" smtClean="0"/>
              <a:t>Screenshot of loss</a:t>
            </a:r>
          </a:p>
          <a:p>
            <a:pPr lvl="1"/>
            <a:r>
              <a:rPr lang="en-US" altLang="zh-TW" dirty="0" smtClean="0"/>
              <a:t>Plot the prediction &amp; ground truth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295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Lab </a:t>
            </a:r>
            <a:r>
              <a:rPr lang="en-US" altLang="zh-TW" dirty="0" smtClean="0"/>
              <a:t>Description - Prediction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1219200" y="1447799"/>
            <a:ext cx="10363200" cy="5260571"/>
          </a:xfrm>
        </p:spPr>
        <p:txBody>
          <a:bodyPr>
            <a:normAutofit/>
          </a:bodyPr>
          <a:lstStyle/>
          <a:p>
            <a:endParaRPr lang="en-US" altLang="zh-TW" dirty="0"/>
          </a:p>
        </p:txBody>
      </p:sp>
      <p:pic>
        <p:nvPicPr>
          <p:cNvPr id="10" name="圖片 9" descr="https://lh3.googleusercontent.com/l4HcnBr50EXmdOG5spbbdm5dzV1cye8Up2o1p81m0U-ZpQ31MGhOdAeHeWwHcF73oPgGjPH_DJKCVmC-OC5uitRxgzrLeWO-A6dL3_-R7T_zKpLNlAYiepuJ33DJmesXSL5X4qr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788"/>
          <a:stretch/>
        </p:blipFill>
        <p:spPr bwMode="auto">
          <a:xfrm>
            <a:off x="659185" y="2157685"/>
            <a:ext cx="5349240" cy="44557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矩形 10"/>
          <p:cNvSpPr/>
          <p:nvPr/>
        </p:nvSpPr>
        <p:spPr>
          <a:xfrm>
            <a:off x="659185" y="1233483"/>
            <a:ext cx="50161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</a:rPr>
              <a:t>In the training, you need to print loss</a:t>
            </a:r>
            <a:endParaRPr lang="zh-TW" altLang="en-US" sz="2400" dirty="0"/>
          </a:p>
        </p:txBody>
      </p:sp>
      <p:pic>
        <p:nvPicPr>
          <p:cNvPr id="12" name="圖片 11"/>
          <p:cNvPicPr/>
          <p:nvPr/>
        </p:nvPicPr>
        <p:blipFill>
          <a:blip r:embed="rId3"/>
          <a:stretch>
            <a:fillRect/>
          </a:stretch>
        </p:blipFill>
        <p:spPr>
          <a:xfrm>
            <a:off x="8433489" y="2157685"/>
            <a:ext cx="1725295" cy="445579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7009871" y="1233483"/>
            <a:ext cx="47501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</a:rPr>
              <a:t>In the testing, you need to show your </a:t>
            </a:r>
            <a:r>
              <a:rPr lang="en-US" altLang="zh-TW" sz="2400" dirty="0" smtClean="0">
                <a:latin typeface="Times New Roman" panose="02020603050405020304" pitchFamily="18" charset="0"/>
              </a:rPr>
              <a:t>predictions, also the accuracy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933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Lab </a:t>
            </a:r>
            <a:r>
              <a:rPr lang="en-US" altLang="zh-TW" dirty="0" smtClean="0"/>
              <a:t>Description - Prediction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1219200" y="1447799"/>
            <a:ext cx="10363200" cy="5260571"/>
          </a:xfrm>
        </p:spPr>
        <p:txBody>
          <a:bodyPr>
            <a:normAutofit/>
          </a:bodyPr>
          <a:lstStyle/>
          <a:p>
            <a:endParaRPr lang="en-US" altLang="zh-TW" dirty="0"/>
          </a:p>
        </p:txBody>
      </p:sp>
      <p:pic>
        <p:nvPicPr>
          <p:cNvPr id="8" name="圖片 7" descr="https://lh3.googleusercontent.com/cOtasA6_-HZIj6r0I-2MAHkXsM254m8slhTbYrKQ0ZOQAc0_5OaSmfkc7nFhWtXYCKZ7-hOBj8D4Hq9JQDSRw_MxYy5bJ91nlg5Q_IP2WX_5BuaaCKMwTXIZ7PIkJulTWCyJKKh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015" y="2037583"/>
            <a:ext cx="8991600" cy="438023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</p:pic>
      <p:sp>
        <p:nvSpPr>
          <p:cNvPr id="9" name="矩形 8"/>
          <p:cNvSpPr/>
          <p:nvPr/>
        </p:nvSpPr>
        <p:spPr>
          <a:xfrm>
            <a:off x="1069915" y="1332148"/>
            <a:ext cx="9829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</a:rPr>
              <a:t>Visualize the predictions and ground truth at the end of the training process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3236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Lab </a:t>
            </a:r>
            <a:r>
              <a:rPr lang="en-US" altLang="zh-TW" dirty="0" smtClean="0"/>
              <a:t>Description - Prediction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1219200" y="1447799"/>
            <a:ext cx="10363200" cy="5260571"/>
          </a:xfrm>
        </p:spPr>
        <p:txBody>
          <a:bodyPr>
            <a:normAutofit/>
          </a:bodyPr>
          <a:lstStyle/>
          <a:p>
            <a:endParaRPr lang="en-US" altLang="zh-TW" dirty="0"/>
          </a:p>
        </p:txBody>
      </p:sp>
      <p:sp>
        <p:nvSpPr>
          <p:cNvPr id="9" name="矩形 8"/>
          <p:cNvSpPr/>
          <p:nvPr/>
        </p:nvSpPr>
        <p:spPr>
          <a:xfrm>
            <a:off x="1069915" y="1332148"/>
            <a:ext cx="9829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</a:rPr>
              <a:t>Visualize the predictions and ground truth at the end of the training process</a:t>
            </a:r>
            <a:endParaRPr lang="zh-TW" alt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858" y="1888621"/>
            <a:ext cx="5942742" cy="480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46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Video Link</a:t>
            </a:r>
            <a:r>
              <a:rPr lang="en-US" altLang="zh-TW" dirty="0"/>
              <a:t>: </a:t>
            </a:r>
            <a:r>
              <a:rPr lang="en-US" altLang="zh-TW" dirty="0">
                <a:hlinkClick r:id="rId4"/>
              </a:rPr>
              <a:t>https://</a:t>
            </a:r>
            <a:r>
              <a:rPr lang="en-US" altLang="zh-TW" dirty="0" smtClean="0">
                <a:hlinkClick r:id="rId4"/>
              </a:rPr>
              <a:t>youtu.be/OdwA9SaMh4E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4" name="2020-08-19 16-22-0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33247" y="2068531"/>
            <a:ext cx="7308117" cy="411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6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Video Link</a:t>
            </a:r>
            <a:r>
              <a:rPr lang="en-US" altLang="zh-TW" dirty="0"/>
              <a:t>: </a:t>
            </a:r>
            <a:r>
              <a:rPr lang="en-US" altLang="zh-TW" dirty="0">
                <a:hlinkClick r:id="rId4"/>
              </a:rPr>
              <a:t>https://</a:t>
            </a:r>
            <a:r>
              <a:rPr lang="en-US" altLang="zh-TW" dirty="0" smtClean="0">
                <a:hlinkClick r:id="rId4"/>
              </a:rPr>
              <a:t>youtu.be/OdwA9SaMh4E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4" name="2020-08-19 16-22-0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6730" y="199376"/>
            <a:ext cx="11207064" cy="630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Scoring Criteria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Report (40%)</a:t>
            </a:r>
          </a:p>
          <a:p>
            <a:r>
              <a:rPr lang="en-US" altLang="zh-TW" dirty="0" smtClean="0"/>
              <a:t>Demo(60%)</a:t>
            </a:r>
          </a:p>
          <a:p>
            <a:pPr lvl="1"/>
            <a:r>
              <a:rPr lang="en-US" altLang="zh-TW" dirty="0" smtClean="0"/>
              <a:t>Experimental results (40%)</a:t>
            </a:r>
          </a:p>
          <a:p>
            <a:pPr lvl="1"/>
            <a:r>
              <a:rPr lang="en-US" altLang="zh-TW" dirty="0" smtClean="0"/>
              <a:t>Questions (20%)</a:t>
            </a:r>
          </a:p>
          <a:p>
            <a:r>
              <a:rPr lang="en-US" altLang="zh-TW" dirty="0" smtClean="0"/>
              <a:t>Late report or demo</a:t>
            </a:r>
          </a:p>
          <a:p>
            <a:pPr lvl="1"/>
            <a:r>
              <a:rPr lang="en-US" altLang="zh-TW" dirty="0" smtClean="0"/>
              <a:t>Score *0.8</a:t>
            </a:r>
          </a:p>
        </p:txBody>
      </p:sp>
    </p:spTree>
    <p:extLst>
      <p:ext uri="{BB962C8B-B14F-4D97-AF65-F5344CB8AC3E}">
        <p14:creationId xmlns:p14="http://schemas.microsoft.com/office/powerpoint/2010/main" val="97825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zh-TW" altLang="en-US" sz="2800" i="1" dirty="0">
                <a:latin typeface="Times New Roman" panose="02020603050405020304" pitchFamily="18" charset="0"/>
                <a:hlinkClick r:id="rId2"/>
              </a:rPr>
              <a:t>http://www.denizyuret.com/2015/03/alec-radfords-animations-for.html</a:t>
            </a:r>
            <a:endParaRPr lang="en-US" altLang="zh-TW" sz="2800" i="1" dirty="0">
              <a:latin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altLang="zh-TW" sz="2800" i="1" dirty="0">
                <a:latin typeface="Times New Roman" panose="02020603050405020304" pitchFamily="18" charset="0"/>
                <a:hlinkClick r:id="rId3"/>
              </a:rPr>
              <a:t>http://speech.ee.ntu.edu.tw/~tlkagk/courses_ML17_2.html</a:t>
            </a:r>
            <a:endParaRPr lang="en-US" altLang="zh-TW" sz="2800" i="1" dirty="0">
              <a:latin typeface="Times New Roman" panose="02020603050405020304" pitchFamily="18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9204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Backup Slide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In python, you may observe some weird things</a:t>
            </a:r>
          </a:p>
          <a:p>
            <a:pPr lvl="1"/>
            <a:r>
              <a:rPr lang="en-US" altLang="zh-TW" dirty="0" smtClean="0"/>
              <a:t>0.1+0.2 != 0.3 (because IEEE 754</a:t>
            </a:r>
          </a:p>
          <a:p>
            <a:pPr lvl="2"/>
            <a:r>
              <a:rPr lang="en-US" altLang="zh-TW" dirty="0" smtClean="0"/>
              <a:t>0.2+0.1 != 0.3</a:t>
            </a:r>
          </a:p>
          <a:p>
            <a:pPr lvl="2"/>
            <a:r>
              <a:rPr lang="en-US" altLang="zh-TW" dirty="0" smtClean="0"/>
              <a:t>0.1+0.2 == 0.2+0.1</a:t>
            </a:r>
          </a:p>
        </p:txBody>
      </p:sp>
    </p:spTree>
    <p:extLst>
      <p:ext uri="{BB962C8B-B14F-4D97-AF65-F5344CB8AC3E}">
        <p14:creationId xmlns:p14="http://schemas.microsoft.com/office/powerpoint/2010/main" val="102220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Important </a:t>
            </a:r>
            <a:r>
              <a:rPr lang="en-US" altLang="zh-TW" dirty="0" smtClean="0"/>
              <a:t>Date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Report </a:t>
            </a:r>
            <a:r>
              <a:rPr lang="en-US" altLang="zh-TW" dirty="0"/>
              <a:t>Submission Deadline: </a:t>
            </a:r>
            <a:r>
              <a:rPr lang="en-US" altLang="zh-TW" dirty="0" smtClean="0">
                <a:solidFill>
                  <a:srgbClr val="FF0000"/>
                </a:solidFill>
              </a:rPr>
              <a:t>9</a:t>
            </a:r>
            <a:r>
              <a:rPr lang="en-US" altLang="zh-TW" dirty="0" smtClean="0">
                <a:solidFill>
                  <a:srgbClr val="FF0000"/>
                </a:solidFill>
              </a:rPr>
              <a:t>/2 </a:t>
            </a:r>
            <a:r>
              <a:rPr lang="en-US" altLang="zh-TW" dirty="0" smtClean="0">
                <a:solidFill>
                  <a:srgbClr val="FF0000"/>
                </a:solidFill>
              </a:rPr>
              <a:t>(Wed) 11:59 </a:t>
            </a:r>
            <a:r>
              <a:rPr lang="en-US" altLang="zh-TW" dirty="0" err="1">
                <a:solidFill>
                  <a:srgbClr val="FF0000"/>
                </a:solidFill>
              </a:rPr>
              <a:t>a</a:t>
            </a:r>
            <a:r>
              <a:rPr lang="en-US" altLang="zh-TW" dirty="0" err="1" smtClean="0">
                <a:solidFill>
                  <a:srgbClr val="FF0000"/>
                </a:solidFill>
              </a:rPr>
              <a:t>.m</a:t>
            </a:r>
            <a:r>
              <a:rPr lang="en-US" altLang="zh-TW" dirty="0" smtClean="0">
                <a:solidFill>
                  <a:srgbClr val="FF0000"/>
                </a:solidFill>
              </a:rPr>
              <a:t> </a:t>
            </a:r>
            <a:endParaRPr lang="en-US" altLang="zh-TW" dirty="0">
              <a:solidFill>
                <a:srgbClr val="FF0000"/>
              </a:solidFill>
            </a:endParaRPr>
          </a:p>
          <a:p>
            <a:endParaRPr lang="en-US" altLang="zh-TW" dirty="0"/>
          </a:p>
          <a:p>
            <a:r>
              <a:rPr lang="en-US" altLang="zh-TW" dirty="0" smtClean="0"/>
              <a:t>Demo </a:t>
            </a:r>
            <a:r>
              <a:rPr lang="en-US" altLang="zh-TW" dirty="0"/>
              <a:t>date: </a:t>
            </a:r>
            <a:r>
              <a:rPr lang="en-US" altLang="zh-TW" dirty="0">
                <a:solidFill>
                  <a:srgbClr val="FF0000"/>
                </a:solidFill>
              </a:rPr>
              <a:t>9</a:t>
            </a:r>
            <a:r>
              <a:rPr lang="en-US" altLang="zh-TW" dirty="0" smtClean="0">
                <a:solidFill>
                  <a:srgbClr val="FF0000"/>
                </a:solidFill>
              </a:rPr>
              <a:t>/2 </a:t>
            </a:r>
            <a:r>
              <a:rPr lang="en-US" altLang="zh-TW" dirty="0" smtClean="0">
                <a:solidFill>
                  <a:srgbClr val="FF0000"/>
                </a:solidFill>
              </a:rPr>
              <a:t>(Wed)</a:t>
            </a:r>
          </a:p>
          <a:p>
            <a:endParaRPr lang="en-US" altLang="zh-TW" dirty="0"/>
          </a:p>
          <a:p>
            <a:r>
              <a:rPr lang="en-US" altLang="zh-TW" dirty="0"/>
              <a:t>Zip all files in one </a:t>
            </a:r>
            <a:r>
              <a:rPr lang="en-US" altLang="zh-TW" dirty="0" smtClean="0"/>
              <a:t>file</a:t>
            </a:r>
          </a:p>
          <a:p>
            <a:pPr lvl="1"/>
            <a:r>
              <a:rPr lang="en-US" altLang="zh-TW" dirty="0" smtClean="0"/>
              <a:t>Report </a:t>
            </a:r>
            <a:r>
              <a:rPr lang="en-US" altLang="zh-TW" dirty="0"/>
              <a:t>(.pdf)</a:t>
            </a:r>
          </a:p>
          <a:p>
            <a:pPr lvl="1"/>
            <a:r>
              <a:rPr lang="en-US" altLang="zh-TW" dirty="0" smtClean="0"/>
              <a:t>Source code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name it like</a:t>
            </a:r>
            <a:r>
              <a:rPr lang="zh-TW" altLang="en-US" dirty="0"/>
              <a:t>「</a:t>
            </a:r>
            <a:r>
              <a:rPr lang="en-US" altLang="zh-TW" dirty="0" smtClean="0"/>
              <a:t>DLP_LAB1_yourID_name.zip</a:t>
            </a:r>
            <a:r>
              <a:rPr lang="zh-TW" altLang="en-US" dirty="0" smtClean="0"/>
              <a:t>」</a:t>
            </a:r>
            <a:endParaRPr lang="en-US" altLang="zh-TW" dirty="0"/>
          </a:p>
          <a:p>
            <a:pPr lvl="1"/>
            <a:r>
              <a:rPr lang="en-US" altLang="zh-TW" dirty="0" smtClean="0"/>
              <a:t>ex</a:t>
            </a:r>
            <a:r>
              <a:rPr lang="en-US" altLang="zh-TW" dirty="0"/>
              <a:t>: </a:t>
            </a:r>
            <a:r>
              <a:rPr lang="zh-TW" altLang="en-US" dirty="0"/>
              <a:t>「</a:t>
            </a:r>
            <a:r>
              <a:rPr lang="en-US" altLang="zh-TW" dirty="0" smtClean="0"/>
              <a:t>DLP_LAB1_0756172_</a:t>
            </a:r>
            <a:r>
              <a:rPr lang="zh-TW" altLang="en-US" dirty="0"/>
              <a:t>鍾</a:t>
            </a:r>
            <a:r>
              <a:rPr lang="zh-TW" altLang="en-US" dirty="0" smtClean="0"/>
              <a:t>嘉</a:t>
            </a:r>
            <a:r>
              <a:rPr lang="zh-TW" altLang="en-US" dirty="0"/>
              <a:t>峻</a:t>
            </a:r>
            <a:r>
              <a:rPr lang="en-US" altLang="zh-TW" dirty="0" smtClean="0"/>
              <a:t>.zip</a:t>
            </a:r>
            <a:r>
              <a:rPr lang="zh-TW" altLang="en-US" dirty="0" smtClean="0"/>
              <a:t>」</a:t>
            </a:r>
            <a:endParaRPr lang="en-US" altLang="zh-TW" dirty="0" smtClean="0"/>
          </a:p>
          <a:p>
            <a:pPr marL="320040" lvl="1" indent="0">
              <a:buNone/>
            </a:pPr>
            <a:endParaRPr lang="en-US" altLang="zh-TW" dirty="0" smtClean="0"/>
          </a:p>
          <a:p>
            <a:r>
              <a:rPr lang="en-US" altLang="zh-TW" dirty="0" smtClean="0"/>
              <a:t>Email to</a:t>
            </a:r>
          </a:p>
          <a:p>
            <a:pPr lvl="1"/>
            <a:r>
              <a:rPr lang="en-US" altLang="zh-TW" dirty="0" smtClean="0"/>
              <a:t>Zivzhong.cs07g@nctu.edu.tw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604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Backup Slide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In python, you may observe some weird things</a:t>
            </a:r>
          </a:p>
          <a:p>
            <a:pPr lvl="1"/>
            <a:r>
              <a:rPr lang="en-US" altLang="zh-TW" dirty="0" smtClean="0"/>
              <a:t>0.1+0.2 != 0.3 (because IEEE 754</a:t>
            </a:r>
          </a:p>
          <a:p>
            <a:pPr lvl="2"/>
            <a:r>
              <a:rPr lang="en-US" altLang="zh-TW" dirty="0" smtClean="0"/>
              <a:t>0.2+0.1 != 0.3</a:t>
            </a:r>
          </a:p>
          <a:p>
            <a:pPr lvl="2"/>
            <a:r>
              <a:rPr lang="en-US" altLang="zh-TW" dirty="0" smtClean="0"/>
              <a:t>0.1+0.2 == 0.2+0.1</a:t>
            </a:r>
          </a:p>
          <a:p>
            <a:pPr marL="594360" lvl="2" indent="0">
              <a:buNone/>
            </a:pPr>
            <a:endParaRPr lang="en-US" altLang="zh-TW" dirty="0" smtClean="0"/>
          </a:p>
          <a:p>
            <a:pPr lvl="1"/>
            <a:r>
              <a:rPr lang="en-US" altLang="zh-TW" dirty="0" smtClean="0"/>
              <a:t>0.1+0.2+0.1+0.2 != 0.6</a:t>
            </a:r>
          </a:p>
          <a:p>
            <a:pPr lvl="2"/>
            <a:r>
              <a:rPr lang="en-US" altLang="zh-TW" dirty="0" smtClean="0"/>
              <a:t>0.2+0.1+0.2+0.1 == 0.6</a:t>
            </a:r>
          </a:p>
          <a:p>
            <a:pPr lvl="2"/>
            <a:r>
              <a:rPr lang="en-US" altLang="zh-TW" dirty="0"/>
              <a:t>0.1+0.2+0.1+0.2 </a:t>
            </a:r>
            <a:r>
              <a:rPr lang="en-US" altLang="zh-TW" dirty="0" smtClean="0"/>
              <a:t>!= </a:t>
            </a:r>
            <a:r>
              <a:rPr lang="en-US" altLang="zh-TW" dirty="0"/>
              <a:t>0.2+0.1+0.2+0.1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52237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Backup Slide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In python, you may observe some weird things</a:t>
            </a:r>
          </a:p>
          <a:p>
            <a:pPr lvl="1"/>
            <a:r>
              <a:rPr lang="en-US" altLang="zh-TW" dirty="0" smtClean="0"/>
              <a:t>0.1+0.2 != 0.3 (because IEEE 754</a:t>
            </a:r>
          </a:p>
          <a:p>
            <a:pPr lvl="2"/>
            <a:r>
              <a:rPr lang="en-US" altLang="zh-TW" dirty="0" smtClean="0"/>
              <a:t>0.2+0.1 != 0.3</a:t>
            </a:r>
          </a:p>
          <a:p>
            <a:pPr lvl="2"/>
            <a:r>
              <a:rPr lang="en-US" altLang="zh-TW" dirty="0" smtClean="0"/>
              <a:t>0.1+0.2 == 0.2+0.1</a:t>
            </a:r>
          </a:p>
          <a:p>
            <a:pPr marL="594360" lvl="2" indent="0">
              <a:buNone/>
            </a:pPr>
            <a:endParaRPr lang="en-US" altLang="zh-TW" dirty="0" smtClean="0"/>
          </a:p>
          <a:p>
            <a:pPr lvl="1"/>
            <a:r>
              <a:rPr lang="en-US" altLang="zh-TW" dirty="0" smtClean="0"/>
              <a:t>0.1+0.2+0.1+0.2 != 0.6</a:t>
            </a:r>
          </a:p>
          <a:p>
            <a:pPr lvl="2"/>
            <a:r>
              <a:rPr lang="en-US" altLang="zh-TW" dirty="0" smtClean="0"/>
              <a:t>0.2+0.1+0.2+0.1 == 0.6</a:t>
            </a:r>
          </a:p>
          <a:p>
            <a:pPr lvl="2"/>
            <a:r>
              <a:rPr lang="en-US" altLang="zh-TW" dirty="0"/>
              <a:t>0.1+0.2+0.1+0.2 </a:t>
            </a:r>
            <a:r>
              <a:rPr lang="en-US" altLang="zh-TW" dirty="0" smtClean="0"/>
              <a:t>!= </a:t>
            </a:r>
            <a:r>
              <a:rPr lang="en-US" altLang="zh-TW" dirty="0"/>
              <a:t>0.2+0.1+0.2+0.1</a:t>
            </a:r>
            <a:endParaRPr lang="en-US" altLang="zh-TW" dirty="0" smtClean="0"/>
          </a:p>
        </p:txBody>
      </p:sp>
      <p:pic>
        <p:nvPicPr>
          <p:cNvPr id="1026" name="Picture 2" descr="未提供說明。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463" y="882813"/>
            <a:ext cx="9940516" cy="506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67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Backup Slide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In python, you may observe some weird things</a:t>
            </a:r>
          </a:p>
          <a:p>
            <a:pPr lvl="1"/>
            <a:r>
              <a:rPr lang="en-US" altLang="zh-TW" dirty="0" smtClean="0"/>
              <a:t>0.1+0.2 != 0.3 (because IEEE 754</a:t>
            </a:r>
          </a:p>
          <a:p>
            <a:pPr lvl="2"/>
            <a:r>
              <a:rPr lang="en-US" altLang="zh-TW" dirty="0" smtClean="0"/>
              <a:t>0.2+0.1 != 0.3</a:t>
            </a:r>
          </a:p>
          <a:p>
            <a:pPr lvl="2"/>
            <a:r>
              <a:rPr lang="en-US" altLang="zh-TW" dirty="0" smtClean="0"/>
              <a:t>0.1+0.2 == 0.2+0.1</a:t>
            </a:r>
          </a:p>
          <a:p>
            <a:pPr marL="594360" lvl="2" indent="0">
              <a:buNone/>
            </a:pPr>
            <a:endParaRPr lang="en-US" altLang="zh-TW" dirty="0" smtClean="0"/>
          </a:p>
          <a:p>
            <a:pPr lvl="1"/>
            <a:r>
              <a:rPr lang="en-US" altLang="zh-TW" dirty="0" smtClean="0"/>
              <a:t>0.1+0.2+0.1+0.2 != 0.6</a:t>
            </a:r>
          </a:p>
          <a:p>
            <a:pPr lvl="2"/>
            <a:r>
              <a:rPr lang="en-US" altLang="zh-TW" dirty="0" smtClean="0"/>
              <a:t>0.2+0.1+0.2+0.1 == 0.6</a:t>
            </a:r>
          </a:p>
          <a:p>
            <a:pPr lvl="2"/>
            <a:r>
              <a:rPr lang="en-US" altLang="zh-TW" dirty="0"/>
              <a:t>0.1+0.2+0.1+0.2 </a:t>
            </a:r>
            <a:r>
              <a:rPr lang="en-US" altLang="zh-TW" dirty="0" smtClean="0"/>
              <a:t>!= 0.2+0.1+0.2+0.1</a:t>
            </a:r>
          </a:p>
          <a:p>
            <a:pPr lvl="2"/>
            <a:endParaRPr lang="en-US" altLang="zh-TW" dirty="0"/>
          </a:p>
          <a:p>
            <a:r>
              <a:rPr lang="en-US" altLang="zh-TW" dirty="0" smtClean="0"/>
              <a:t>Check </a:t>
            </a:r>
            <a:r>
              <a:rPr lang="en-US" altLang="zh-TW" dirty="0" err="1" smtClean="0"/>
              <a:t>WTFPython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2"/>
              </a:rPr>
              <a:t>https://github.com/satwikkansal/wtfpython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35346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Lab </a:t>
            </a:r>
            <a:r>
              <a:rPr lang="en-US" altLang="zh-TW" dirty="0" smtClean="0"/>
              <a:t>Description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Implement a simple neural network with two hidden layers</a:t>
            </a:r>
          </a:p>
          <a:p>
            <a:r>
              <a:rPr lang="en-US" altLang="zh-TW" dirty="0" smtClean="0"/>
              <a:t>You can only use </a:t>
            </a:r>
            <a:r>
              <a:rPr lang="en-US" altLang="zh-TW" dirty="0" err="1" smtClean="0">
                <a:solidFill>
                  <a:srgbClr val="FF0000"/>
                </a:solidFill>
              </a:rPr>
              <a:t>Numpy</a:t>
            </a:r>
            <a:r>
              <a:rPr lang="en-US" altLang="zh-TW" dirty="0" smtClean="0"/>
              <a:t> and other </a:t>
            </a:r>
            <a:r>
              <a:rPr lang="en-US" altLang="zh-TW" dirty="0" smtClean="0">
                <a:solidFill>
                  <a:srgbClr val="FF0000"/>
                </a:solidFill>
              </a:rPr>
              <a:t>python standard libraries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Plot your comparison figure showing the predictions and ground truth.</a:t>
            </a:r>
          </a:p>
          <a:p>
            <a:r>
              <a:rPr lang="en-US" altLang="zh-TW" dirty="0" smtClean="0"/>
              <a:t>Plot your learning curve (loss, epoch).</a:t>
            </a:r>
          </a:p>
          <a:p>
            <a:r>
              <a:rPr lang="en-US" altLang="zh-TW" dirty="0" smtClean="0"/>
              <a:t>Print the accuracy of your prediction.</a:t>
            </a:r>
          </a:p>
          <a:p>
            <a:endParaRPr lang="en-US" altLang="zh-TW" dirty="0" smtClean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4973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Lab </a:t>
            </a:r>
            <a:r>
              <a:rPr lang="en-US" altLang="zh-TW" dirty="0" smtClean="0"/>
              <a:t>Description – </a:t>
            </a:r>
            <a:r>
              <a:rPr lang="en-US" altLang="zh-TW" dirty="0"/>
              <a:t>F</a:t>
            </a:r>
            <a:r>
              <a:rPr lang="en-US" altLang="zh-TW" dirty="0" smtClean="0"/>
              <a:t>lowchart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n-US" altLang="zh-TW" dirty="0"/>
          </a:p>
        </p:txBody>
      </p:sp>
      <p:sp>
        <p:nvSpPr>
          <p:cNvPr id="4" name="文字方塊 3"/>
          <p:cNvSpPr txBox="1"/>
          <p:nvPr/>
        </p:nvSpPr>
        <p:spPr>
          <a:xfrm>
            <a:off x="4400043" y="1673186"/>
            <a:ext cx="2736304" cy="46166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ambria" panose="02040503050406030204" pitchFamily="18" charset="0"/>
                <a:ea typeface="Cambria" panose="02040503050406030204" pitchFamily="18" charset="0"/>
              </a:rPr>
              <a:t>Prepare data</a:t>
            </a:r>
            <a:endParaRPr lang="zh-TW" altLang="en-US" sz="2400" dirty="0">
              <a:latin typeface="Cambria" panose="020405030504060302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400043" y="2644423"/>
            <a:ext cx="2736304" cy="46166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ambria" panose="02040503050406030204" pitchFamily="18" charset="0"/>
                <a:ea typeface="Cambria" panose="02040503050406030204" pitchFamily="18" charset="0"/>
              </a:rPr>
              <a:t>Create model</a:t>
            </a:r>
            <a:endParaRPr lang="zh-TW" altLang="en-US" sz="2400" dirty="0">
              <a:latin typeface="Cambria" panose="02040503050406030204" pitchFamily="18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400044" y="4586898"/>
            <a:ext cx="2736303" cy="461665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ambria" panose="02040503050406030204" pitchFamily="18" charset="0"/>
                <a:ea typeface="Cambria" panose="02040503050406030204" pitchFamily="18" charset="0"/>
              </a:rPr>
              <a:t>Backward pass</a:t>
            </a:r>
            <a:endParaRPr lang="zh-TW" altLang="en-US" sz="2400" dirty="0">
              <a:latin typeface="Cambria" panose="020405030504060302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400044" y="3615661"/>
            <a:ext cx="2736304" cy="461665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ambria" panose="02040503050406030204" pitchFamily="18" charset="0"/>
                <a:ea typeface="Cambria" panose="02040503050406030204" pitchFamily="18" charset="0"/>
              </a:rPr>
              <a:t>Forward pass</a:t>
            </a:r>
            <a:endParaRPr lang="zh-TW" altLang="en-US" sz="2400" dirty="0">
              <a:latin typeface="Cambria" panose="02040503050406030204" pitchFamily="18" charset="0"/>
            </a:endParaRPr>
          </a:p>
        </p:txBody>
      </p:sp>
      <p:cxnSp>
        <p:nvCxnSpPr>
          <p:cNvPr id="8" name="直線單箭頭接點 7"/>
          <p:cNvCxnSpPr>
            <a:stCxn id="4" idx="2"/>
            <a:endCxn id="5" idx="0"/>
          </p:cNvCxnSpPr>
          <p:nvPr/>
        </p:nvCxnSpPr>
        <p:spPr>
          <a:xfrm>
            <a:off x="5768195" y="2134850"/>
            <a:ext cx="0" cy="5095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>
            <a:stCxn id="5" idx="2"/>
            <a:endCxn id="7" idx="0"/>
          </p:cNvCxnSpPr>
          <p:nvPr/>
        </p:nvCxnSpPr>
        <p:spPr>
          <a:xfrm>
            <a:off x="5768196" y="3106088"/>
            <a:ext cx="1" cy="5095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>
            <a:stCxn id="7" idx="2"/>
            <a:endCxn id="6" idx="0"/>
          </p:cNvCxnSpPr>
          <p:nvPr/>
        </p:nvCxnSpPr>
        <p:spPr>
          <a:xfrm flipH="1">
            <a:off x="5768196" y="4077325"/>
            <a:ext cx="1" cy="5095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4400044" y="5558135"/>
            <a:ext cx="2736303" cy="461665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ambria" panose="02040503050406030204" pitchFamily="18" charset="0"/>
                <a:ea typeface="Cambria" panose="02040503050406030204" pitchFamily="18" charset="0"/>
              </a:rPr>
              <a:t>Update weights</a:t>
            </a:r>
            <a:endParaRPr lang="zh-TW" altLang="en-US" sz="2400" dirty="0">
              <a:latin typeface="Cambria" panose="02040503050406030204" pitchFamily="18" charset="0"/>
            </a:endParaRPr>
          </a:p>
        </p:txBody>
      </p:sp>
      <p:cxnSp>
        <p:nvCxnSpPr>
          <p:cNvPr id="12" name="直線單箭頭接點 11"/>
          <p:cNvCxnSpPr>
            <a:stCxn id="6" idx="2"/>
            <a:endCxn id="11" idx="0"/>
          </p:cNvCxnSpPr>
          <p:nvPr/>
        </p:nvCxnSpPr>
        <p:spPr>
          <a:xfrm>
            <a:off x="5768195" y="5048562"/>
            <a:ext cx="0" cy="5095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肘形接點 12"/>
          <p:cNvCxnSpPr>
            <a:stCxn id="11" idx="3"/>
            <a:endCxn id="7" idx="3"/>
          </p:cNvCxnSpPr>
          <p:nvPr/>
        </p:nvCxnSpPr>
        <p:spPr>
          <a:xfrm flipV="1">
            <a:off x="7136346" y="3846493"/>
            <a:ext cx="2" cy="1942474"/>
          </a:xfrm>
          <a:prstGeom prst="bentConnector3">
            <a:avLst>
              <a:gd name="adj1" fmla="val 114301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左大括弧 13"/>
          <p:cNvSpPr/>
          <p:nvPr/>
        </p:nvSpPr>
        <p:spPr>
          <a:xfrm>
            <a:off x="3751972" y="3715543"/>
            <a:ext cx="432048" cy="2304256"/>
          </a:xfrm>
          <a:prstGeom prst="leftBrac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2455828" y="4651647"/>
            <a:ext cx="1195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Training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3053749" y="48676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7381657" y="4359840"/>
            <a:ext cx="22754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Repeat n times</a:t>
            </a:r>
            <a:b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or</a:t>
            </a:r>
            <a:b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until convergence</a:t>
            </a:r>
          </a:p>
        </p:txBody>
      </p:sp>
    </p:spTree>
    <p:extLst>
      <p:ext uri="{BB962C8B-B14F-4D97-AF65-F5344CB8AC3E}">
        <p14:creationId xmlns:p14="http://schemas.microsoft.com/office/powerpoint/2010/main" val="152728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Lab </a:t>
            </a:r>
            <a:r>
              <a:rPr lang="en-US" altLang="zh-TW" dirty="0" smtClean="0"/>
              <a:t>Implementation Steps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Data prepare</a:t>
            </a:r>
          </a:p>
          <a:p>
            <a:r>
              <a:rPr lang="en-US" altLang="zh-TW" dirty="0" smtClean="0"/>
              <a:t>Create a model</a:t>
            </a:r>
          </a:p>
          <a:p>
            <a:r>
              <a:rPr lang="en-US" altLang="zh-TW" dirty="0" smtClean="0"/>
              <a:t>Train</a:t>
            </a:r>
          </a:p>
          <a:p>
            <a:r>
              <a:rPr lang="en-US" altLang="zh-TW" dirty="0" smtClean="0"/>
              <a:t>Test </a:t>
            </a:r>
          </a:p>
          <a:p>
            <a:r>
              <a:rPr lang="en-US" altLang="zh-TW" dirty="0" smtClean="0"/>
              <a:t>Plot result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4543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Lab </a:t>
            </a:r>
            <a:r>
              <a:rPr lang="en-US" altLang="zh-TW" dirty="0" smtClean="0"/>
              <a:t>Implementation Steps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Data prepare</a:t>
            </a:r>
          </a:p>
          <a:p>
            <a:r>
              <a:rPr lang="en-US" altLang="zh-TW" dirty="0" smtClean="0"/>
              <a:t>Create a model</a:t>
            </a:r>
          </a:p>
          <a:p>
            <a:r>
              <a:rPr lang="en-US" altLang="zh-TW" dirty="0" smtClean="0"/>
              <a:t>Train</a:t>
            </a:r>
          </a:p>
          <a:p>
            <a:r>
              <a:rPr lang="en-US" altLang="zh-TW" dirty="0" smtClean="0"/>
              <a:t>Test </a:t>
            </a:r>
          </a:p>
          <a:p>
            <a:pPr lvl="1"/>
            <a:r>
              <a:rPr lang="en-US" altLang="zh-TW" dirty="0" smtClean="0">
                <a:solidFill>
                  <a:srgbClr val="FF0000"/>
                </a:solidFill>
              </a:rPr>
              <a:t>We don’t need to do this this time</a:t>
            </a:r>
          </a:p>
          <a:p>
            <a:r>
              <a:rPr lang="en-US" altLang="zh-TW" dirty="0" smtClean="0"/>
              <a:t>Plot result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3593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Lab </a:t>
            </a:r>
            <a:r>
              <a:rPr lang="en-US" altLang="zh-TW" dirty="0" smtClean="0"/>
              <a:t>Implementation Steps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Data prepare</a:t>
            </a:r>
          </a:p>
          <a:p>
            <a:r>
              <a:rPr lang="en-US" altLang="zh-TW" dirty="0" smtClean="0"/>
              <a:t>Create a model</a:t>
            </a:r>
          </a:p>
          <a:p>
            <a:r>
              <a:rPr lang="en-US" altLang="zh-TW" dirty="0" smtClean="0"/>
              <a:t>Train</a:t>
            </a:r>
          </a:p>
          <a:p>
            <a:r>
              <a:rPr lang="en-US" altLang="zh-TW" strike="sngStrike" dirty="0" smtClean="0"/>
              <a:t>Test </a:t>
            </a:r>
          </a:p>
          <a:p>
            <a:pPr lvl="1"/>
            <a:r>
              <a:rPr lang="en-US" altLang="zh-TW" strike="sngStrike" dirty="0" smtClean="0">
                <a:solidFill>
                  <a:srgbClr val="FF0000"/>
                </a:solidFill>
              </a:rPr>
              <a:t>We don’t need to do this this time</a:t>
            </a:r>
          </a:p>
          <a:p>
            <a:r>
              <a:rPr lang="en-US" altLang="zh-TW" dirty="0" smtClean="0"/>
              <a:t>Plot result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298677" y="5170205"/>
            <a:ext cx="7896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smtClean="0">
                <a:solidFill>
                  <a:srgbClr val="FF0000"/>
                </a:solidFill>
              </a:rPr>
              <a:t>Just show the loss of training set we create!!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00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公正">
  <a:themeElements>
    <a:clrScheme name="公正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公正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公正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公正">
  <a:themeElements>
    <a:clrScheme name="公正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公正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公正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公正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</a:themeOverride>
</file>

<file path=ppt/theme/themeOverride2.xml><?xml version="1.0" encoding="utf-8"?>
<a:themeOverride xmlns:a="http://schemas.openxmlformats.org/drawingml/2006/main">
  <a:clrScheme name="公正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2206</TotalTime>
  <Words>1037</Words>
  <Application>Microsoft Office PowerPoint</Application>
  <PresentationFormat>寬螢幕</PresentationFormat>
  <Paragraphs>284</Paragraphs>
  <Slides>42</Slides>
  <Notes>2</Notes>
  <HiddenSlides>0</HiddenSlides>
  <MMClips>2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42</vt:i4>
      </vt:variant>
    </vt:vector>
  </HeadingPairs>
  <TitlesOfParts>
    <vt:vector size="57" baseType="lpstr">
      <vt:lpstr>微軟正黑體</vt:lpstr>
      <vt:lpstr>新細明體</vt:lpstr>
      <vt:lpstr>標楷體</vt:lpstr>
      <vt:lpstr>Arial</vt:lpstr>
      <vt:lpstr>Arial Black</vt:lpstr>
      <vt:lpstr>Calibri</vt:lpstr>
      <vt:lpstr>Cambria</vt:lpstr>
      <vt:lpstr>Cambria Math</vt:lpstr>
      <vt:lpstr>Franklin Gothic Book</vt:lpstr>
      <vt:lpstr>Perpetua</vt:lpstr>
      <vt:lpstr>Times</vt:lpstr>
      <vt:lpstr>Times New Roman</vt:lpstr>
      <vt:lpstr>Wingdings 2</vt:lpstr>
      <vt:lpstr>1_公正</vt:lpstr>
      <vt:lpstr>2_公正</vt:lpstr>
      <vt:lpstr>MTK DLP Lab1 - Backpropagation</vt:lpstr>
      <vt:lpstr>Outline</vt:lpstr>
      <vt:lpstr>Lab Objective</vt:lpstr>
      <vt:lpstr>Important Date</vt:lpstr>
      <vt:lpstr>Lab Description</vt:lpstr>
      <vt:lpstr>Lab Description – Flowchart</vt:lpstr>
      <vt:lpstr>Lab Implementation Steps</vt:lpstr>
      <vt:lpstr>Lab Implementation Steps</vt:lpstr>
      <vt:lpstr>Lab Implementation Steps</vt:lpstr>
      <vt:lpstr>Lab Implementation Steps</vt:lpstr>
      <vt:lpstr>Lab Implementation Steps</vt:lpstr>
      <vt:lpstr>Lab Description - Data</vt:lpstr>
      <vt:lpstr>Lab Description - Data</vt:lpstr>
      <vt:lpstr>Lab Description - Data</vt:lpstr>
      <vt:lpstr>Lab Description - Data</vt:lpstr>
      <vt:lpstr>Lab Implementation Steps</vt:lpstr>
      <vt:lpstr>Lab Description </vt:lpstr>
      <vt:lpstr>Lab Description – Architecture</vt:lpstr>
      <vt:lpstr>Lab Description – Architecture</vt:lpstr>
      <vt:lpstr>Lab Description – Create a Model</vt:lpstr>
      <vt:lpstr>Lab Description – Create a Model</vt:lpstr>
      <vt:lpstr>Lab Implementation Steps</vt:lpstr>
      <vt:lpstr>Lab Description – Forward</vt:lpstr>
      <vt:lpstr>Lab Description – Training Part</vt:lpstr>
      <vt:lpstr>Lab Description – Loss</vt:lpstr>
      <vt:lpstr>Lab Description – Forward(Predict)</vt:lpstr>
      <vt:lpstr>Lab Description – Backward</vt:lpstr>
      <vt:lpstr>Lab Description – Gradient descent</vt:lpstr>
      <vt:lpstr>Lab Description – Backward &amp; Update </vt:lpstr>
      <vt:lpstr>Lab Description – Backward &amp; Update </vt:lpstr>
      <vt:lpstr>Lab Implementation Steps</vt:lpstr>
      <vt:lpstr>Lab Description - Prediction</vt:lpstr>
      <vt:lpstr>Lab Description - Prediction</vt:lpstr>
      <vt:lpstr>Lab Description - Prediction</vt:lpstr>
      <vt:lpstr>Demo </vt:lpstr>
      <vt:lpstr>Demo </vt:lpstr>
      <vt:lpstr>Scoring Criteria</vt:lpstr>
      <vt:lpstr>Reference</vt:lpstr>
      <vt:lpstr>Backup Slide</vt:lpstr>
      <vt:lpstr>Backup Slide</vt:lpstr>
      <vt:lpstr>Backup Slide</vt:lpstr>
      <vt:lpstr>Backup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AI Drone Meeting</dc:title>
  <dc:creator>jiajun zhong</dc:creator>
  <cp:lastModifiedBy>jiajun zhong</cp:lastModifiedBy>
  <cp:revision>200</cp:revision>
  <dcterms:created xsi:type="dcterms:W3CDTF">2019-01-24T07:30:16Z</dcterms:created>
  <dcterms:modified xsi:type="dcterms:W3CDTF">2020-08-19T09:16:06Z</dcterms:modified>
</cp:coreProperties>
</file>